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5" r:id="rId6"/>
    <p:sldId id="258" r:id="rId7"/>
    <p:sldId id="259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4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4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8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2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0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39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74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3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3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7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3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3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6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54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83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CE967B-EE2C-4283-9829-13E44201563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C057F2-605D-4470-8B5C-68BED2196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EF53-58A2-4A56-A0B8-B65DC273B1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2923-2006-46D7-AA5A-4E7BE4C619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19FC2F-FE21-4975-8127-7021EB54A3E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9/25/2017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9456BD-C608-4803-8E7C-72FCF1C821C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0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../../Vids/Physics-Newton's3rdLaw-GunRecoil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../../Vids/Physics-Newton's3rdLaw-BreakingaBrickBa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../../Vids/Physics-Newton's3rdLaw-SlowMotionKarateChop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Vids/Physics-Newton's3rdLaw-RocketOnBoard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12144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Newton’s 3</a:t>
            </a:r>
            <a:r>
              <a:rPr lang="en-US" sz="6000" b="1" baseline="30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rd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Law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57364"/>
            <a:ext cx="3229910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072494" cy="55721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Tension</a:t>
            </a:r>
            <a:r>
              <a:rPr lang="en-US" sz="3600" dirty="0" smtClean="0"/>
              <a:t> occurs within a material that is being pulled or stretched.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 smtClean="0"/>
              <a:t>It is an internal force that acts at all points along a rope (string, chain, etc) in </a:t>
            </a:r>
            <a:r>
              <a:rPr lang="en-US" sz="3600" b="1" i="1" dirty="0" smtClean="0"/>
              <a:t>both directions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05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Consider two carts attached by a rope being pulled along a flat surface. (Friction is negligible.)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m</a:t>
            </a:r>
            <a:r>
              <a:rPr lang="en-US" baseline="-25000" dirty="0" smtClean="0"/>
              <a:t>1</a:t>
            </a:r>
            <a:r>
              <a:rPr lang="en-US" dirty="0" smtClean="0"/>
              <a:t> is pulled to the right by a force of 40.0 N find: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acceleration of the carts.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tension in </a:t>
            </a:r>
            <a:r>
              <a:rPr lang="en-US" smtClean="0"/>
              <a:t>the string </a:t>
            </a:r>
            <a:r>
              <a:rPr lang="en-US" dirty="0" smtClean="0"/>
              <a:t>connecting them.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28728" y="2000240"/>
            <a:ext cx="5929354" cy="1143008"/>
            <a:chOff x="1428728" y="2000240"/>
            <a:chExt cx="5929354" cy="11430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28728" y="2000240"/>
              <a:ext cx="1928826" cy="1143008"/>
              <a:chOff x="1428728" y="2000240"/>
              <a:chExt cx="1928826" cy="114300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28728" y="2000240"/>
                <a:ext cx="1928826" cy="8572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6.0 kg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71604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43174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3357554" y="2357430"/>
              <a:ext cx="207170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5429256" y="2000240"/>
              <a:ext cx="1928826" cy="1143008"/>
              <a:chOff x="5429256" y="2000240"/>
              <a:chExt cx="1928826" cy="11430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429256" y="2000240"/>
                <a:ext cx="1928826" cy="8572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4.0 kg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72132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643702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3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The acceleration can be found using the net force equation for the entire system: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NOTE</a:t>
            </a:r>
            <a:r>
              <a:rPr lang="en-US" dirty="0" smtClean="0"/>
              <a:t>: tension cancels out of the total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net</a:t>
            </a:r>
            <a:r>
              <a:rPr lang="en-US" dirty="0" smtClean="0"/>
              <a:t> equation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857364"/>
            <a:ext cx="5929354" cy="1143008"/>
            <a:chOff x="1428728" y="2000240"/>
            <a:chExt cx="5929354" cy="1143008"/>
          </a:xfrm>
        </p:grpSpPr>
        <p:grpSp>
          <p:nvGrpSpPr>
            <p:cNvPr id="6" name="Group 20"/>
            <p:cNvGrpSpPr/>
            <p:nvPr/>
          </p:nvGrpSpPr>
          <p:grpSpPr>
            <a:xfrm>
              <a:off x="1428728" y="2000240"/>
              <a:ext cx="1928826" cy="1143008"/>
              <a:chOff x="1428728" y="2000240"/>
              <a:chExt cx="1928826" cy="1143008"/>
            </a:xfrm>
          </p:grpSpPr>
          <p:sp>
            <p:nvSpPr>
              <p:cNvPr id="12" name="Rectangle 4"/>
              <p:cNvSpPr/>
              <p:nvPr/>
            </p:nvSpPr>
            <p:spPr>
              <a:xfrm>
                <a:off x="1428728" y="2000240"/>
                <a:ext cx="1928826" cy="8572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6.0 kg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71604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43174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357554" y="2357430"/>
              <a:ext cx="2071702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21"/>
            <p:cNvGrpSpPr/>
            <p:nvPr/>
          </p:nvGrpSpPr>
          <p:grpSpPr>
            <a:xfrm>
              <a:off x="5429256" y="2000240"/>
              <a:ext cx="1928826" cy="1143008"/>
              <a:chOff x="5429256" y="2000240"/>
              <a:chExt cx="1928826" cy="114300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29256" y="2000240"/>
                <a:ext cx="1928826" cy="85725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4.0 kg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572132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643702" y="2643182"/>
                <a:ext cx="571504" cy="500066"/>
              </a:xfrm>
              <a:prstGeom prst="ellips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2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Since it cancels out of the total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net</a:t>
            </a:r>
            <a:r>
              <a:rPr lang="en-US" dirty="0" smtClean="0"/>
              <a:t> equation, to solve for tension we will only consider the forces acting on </a:t>
            </a:r>
            <a:r>
              <a:rPr lang="en-US" b="1" dirty="0" smtClean="0"/>
              <a:t>one  mass.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NOTE</a:t>
            </a:r>
            <a:r>
              <a:rPr lang="en-US" dirty="0" smtClean="0"/>
              <a:t>: Since tension acts on both masses equally we can use either mass.</a:t>
            </a:r>
            <a:endParaRPr lang="en-US" dirty="0"/>
          </a:p>
        </p:txBody>
      </p:sp>
      <p:grpSp>
        <p:nvGrpSpPr>
          <p:cNvPr id="5" name="Group 20"/>
          <p:cNvGrpSpPr/>
          <p:nvPr/>
        </p:nvGrpSpPr>
        <p:grpSpPr>
          <a:xfrm>
            <a:off x="1214414" y="2428868"/>
            <a:ext cx="1928826" cy="1143008"/>
            <a:chOff x="1428728" y="2000240"/>
            <a:chExt cx="1928826" cy="1143008"/>
          </a:xfrm>
        </p:grpSpPr>
        <p:sp>
          <p:nvSpPr>
            <p:cNvPr id="11" name="Rectangle 4"/>
            <p:cNvSpPr/>
            <p:nvPr/>
          </p:nvSpPr>
          <p:spPr>
            <a:xfrm>
              <a:off x="1428728" y="2000240"/>
              <a:ext cx="1928826" cy="8572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m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</a:rPr>
                <a:t> = 6.0 kg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71604" y="2643182"/>
              <a:ext cx="571504" cy="500066"/>
            </a:xfrm>
            <a:prstGeom prst="ellipse">
              <a:avLst/>
            </a:prstGeom>
            <a:solidFill>
              <a:schemeClr val="bg2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43174" y="2643182"/>
              <a:ext cx="571504" cy="500066"/>
            </a:xfrm>
            <a:prstGeom prst="ellipse">
              <a:avLst/>
            </a:prstGeom>
            <a:solidFill>
              <a:schemeClr val="bg2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5786446" y="2428868"/>
            <a:ext cx="1928826" cy="1143008"/>
            <a:chOff x="5429256" y="2000240"/>
            <a:chExt cx="1928826" cy="1143008"/>
          </a:xfrm>
        </p:grpSpPr>
        <p:sp>
          <p:nvSpPr>
            <p:cNvPr id="8" name="Rectangle 7"/>
            <p:cNvSpPr/>
            <p:nvPr/>
          </p:nvSpPr>
          <p:spPr>
            <a:xfrm>
              <a:off x="5429256" y="2000240"/>
              <a:ext cx="1928826" cy="85725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m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sz="2400" dirty="0" smtClean="0">
                  <a:solidFill>
                    <a:prstClr val="black"/>
                  </a:solidFill>
                </a:rPr>
                <a:t> = 4.0 kg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72132" y="2643182"/>
              <a:ext cx="571504" cy="500066"/>
            </a:xfrm>
            <a:prstGeom prst="ellipse">
              <a:avLst/>
            </a:prstGeom>
            <a:solidFill>
              <a:schemeClr val="bg2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43702" y="2643182"/>
              <a:ext cx="571504" cy="500066"/>
            </a:xfrm>
            <a:prstGeom prst="ellipse">
              <a:avLst/>
            </a:prstGeom>
            <a:solidFill>
              <a:schemeClr val="bg2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2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4857784" cy="47863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Consider two equal masses hanging from a pulley.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Diagram the forces acting on the entire system.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With pulley problems it is sometime easier to “</a:t>
            </a:r>
            <a:r>
              <a:rPr lang="en-US" sz="2800" i="1" dirty="0" smtClean="0"/>
              <a:t>unfold</a:t>
            </a:r>
            <a:r>
              <a:rPr lang="en-US" sz="2800" dirty="0" smtClean="0"/>
              <a:t>” the rope as shown.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6380" y="500042"/>
            <a:ext cx="3714776" cy="4786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215074" y="785794"/>
            <a:ext cx="1785950" cy="3214710"/>
            <a:chOff x="8640" y="8100"/>
            <a:chExt cx="1620" cy="306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8640" y="8100"/>
              <a:ext cx="1620" cy="3060"/>
              <a:chOff x="8640" y="8100"/>
              <a:chExt cx="1620" cy="3060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9000" y="8100"/>
                <a:ext cx="900" cy="9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9000" y="8640"/>
                <a:ext cx="0" cy="1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9900" y="8640"/>
                <a:ext cx="0" cy="1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8640" y="1044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prstClr val="black"/>
                    </a:solidFill>
                  </a:rPr>
                  <a:t>1</a:t>
                </a:r>
                <a:endParaRPr lang="en-US" sz="3200" baseline="-250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9540" y="1044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</a:rPr>
                  <a:t>m</a:t>
                </a:r>
                <a:r>
                  <a:rPr lang="en-US" sz="3200" baseline="-25000" dirty="0" smtClean="0">
                    <a:solidFill>
                      <a:prstClr val="black"/>
                    </a:solidFill>
                  </a:rPr>
                  <a:t>2</a:t>
                </a:r>
                <a:endParaRPr lang="en-US" sz="3200" baseline="-250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9360" y="8460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8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786874" cy="4572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Write the net force equation including ALL forces acting on the system.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Again tension acts in both directions along the rope so it cancels out of the equation.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8786874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71736" y="535761"/>
            <a:ext cx="4000528" cy="785818"/>
            <a:chOff x="2571736" y="535761"/>
            <a:chExt cx="4000528" cy="785818"/>
          </a:xfrm>
        </p:grpSpPr>
        <p:sp>
          <p:nvSpPr>
            <p:cNvPr id="9" name="Rectangle 8"/>
            <p:cNvSpPr/>
            <p:nvPr/>
          </p:nvSpPr>
          <p:spPr>
            <a:xfrm>
              <a:off x="2571736" y="535761"/>
              <a:ext cx="642942" cy="7858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prstClr val="black"/>
                  </a:solidFill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1</a:t>
              </a:r>
              <a:endParaRPr lang="en-US" sz="2800" baseline="-25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29322" y="535761"/>
              <a:ext cx="642942" cy="7858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prstClr val="black"/>
                  </a:solidFill>
                </a:rPr>
                <a:t>m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2</a:t>
              </a:r>
              <a:endParaRPr lang="en-US" sz="2800" baseline="-25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1" name="Straight Connector 10"/>
            <p:cNvCxnSpPr>
              <a:stCxn id="9" idx="3"/>
              <a:endCxn id="10" idx="1"/>
            </p:cNvCxnSpPr>
            <p:nvPr/>
          </p:nvCxnSpPr>
          <p:spPr>
            <a:xfrm>
              <a:off x="3214678" y="928670"/>
              <a:ext cx="2714644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3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6000792" cy="335758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two masses shown hanging from a frictionless pulley are released at rest.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acceleration of the system.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tension in the string.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7950" y="142852"/>
            <a:ext cx="2571768" cy="3357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016017" y="285728"/>
            <a:ext cx="1485073" cy="2928958"/>
            <a:chOff x="8640" y="8234"/>
            <a:chExt cx="1620" cy="292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8640" y="8234"/>
              <a:ext cx="1620" cy="2926"/>
              <a:chOff x="8640" y="8234"/>
              <a:chExt cx="1620" cy="2926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9000" y="8234"/>
                <a:ext cx="900" cy="7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9000" y="8640"/>
                <a:ext cx="0" cy="1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9900" y="8640"/>
                <a:ext cx="0" cy="1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8640" y="1044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6.0 kg</a:t>
                </a:r>
                <a:endParaRPr lang="en-US" sz="24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9540" y="10440"/>
                <a:ext cx="720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4.0 kg</a:t>
                </a:r>
                <a:endParaRPr lang="en-US" sz="24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9377" y="8502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14282" y="3857628"/>
            <a:ext cx="8715436" cy="2286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solving for acceleration of the whole system we consider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baseline="-25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finding T we only use one mass.</a:t>
            </a:r>
          </a:p>
        </p:txBody>
      </p:sp>
    </p:spTree>
    <p:extLst>
      <p:ext uri="{BB962C8B-B14F-4D97-AF65-F5344CB8AC3E}">
        <p14:creationId xmlns:p14="http://schemas.microsoft.com/office/powerpoint/2010/main" val="3232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4348" y="3500438"/>
            <a:ext cx="7429552" cy="3143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3143272"/>
          </a:xfrm>
          <a:effectLst>
            <a:glow rad="63500">
              <a:schemeClr val="tx1">
                <a:lumMod val="50000"/>
                <a:lumOff val="5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Ex</a:t>
            </a:r>
            <a:r>
              <a:rPr lang="en-US" dirty="0" smtClean="0"/>
              <a:t>: A mass on a frictionless table is attached to a hanging mass over a frictionless pulley as shown. Find: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acceleration of the masses.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tension in the rope.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428860" y="3929146"/>
            <a:ext cx="4000528" cy="2285937"/>
            <a:chOff x="2700" y="3333"/>
            <a:chExt cx="5220" cy="2787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700" y="3333"/>
              <a:ext cx="4860" cy="2787"/>
              <a:chOff x="2700" y="3333"/>
              <a:chExt cx="4860" cy="2787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2700" y="4140"/>
                <a:ext cx="432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6480" y="4320"/>
                <a:ext cx="180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420" y="4320"/>
                <a:ext cx="180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7020" y="3600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V="1">
                <a:off x="7020" y="3960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7200" y="378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7560" y="3876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5220" y="3600"/>
                <a:ext cx="1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320" y="3333"/>
                <a:ext cx="900" cy="8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8.0 kg</a:t>
                </a:r>
                <a:endParaRPr lang="en-US" sz="20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00" y="4680"/>
              <a:ext cx="720" cy="8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6.0 kg</a:t>
              </a:r>
              <a:endParaRPr lang="en-US" sz="2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2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4348" y="3500438"/>
            <a:ext cx="7429552" cy="3143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3143272"/>
          </a:xfrm>
          <a:effectLst>
            <a:glow rad="63500">
              <a:schemeClr val="tx1">
                <a:lumMod val="50000"/>
                <a:lumOff val="5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Ex2</a:t>
            </a:r>
            <a:r>
              <a:rPr lang="en-US" dirty="0" smtClean="0"/>
              <a:t>: If the same system has a friction force of 25 N acting on the 8.0 kg mass find: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acceleration of the masses.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tension in the rope.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28860" y="3857628"/>
            <a:ext cx="4000528" cy="2357295"/>
            <a:chOff x="2700" y="3246"/>
            <a:chExt cx="5220" cy="2874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700" y="3246"/>
              <a:ext cx="4860" cy="2874"/>
              <a:chOff x="2700" y="3246"/>
              <a:chExt cx="4860" cy="2874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2700" y="4140"/>
                <a:ext cx="432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6480" y="4320"/>
                <a:ext cx="180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420" y="4320"/>
                <a:ext cx="180" cy="1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7020" y="3600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V="1">
                <a:off x="7020" y="3960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7200" y="3780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7560" y="3876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5220" y="3600"/>
                <a:ext cx="1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320" y="3246"/>
                <a:ext cx="900" cy="89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8.0 kg</a:t>
                </a:r>
                <a:endParaRPr lang="en-US" sz="2000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200" y="4680"/>
              <a:ext cx="720" cy="8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6.0 kg</a:t>
              </a:r>
              <a:endParaRPr lang="en-US" sz="2000" dirty="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9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358246" cy="1928826"/>
          </a:xfrm>
        </p:spPr>
        <p:txBody>
          <a:bodyPr>
            <a:noAutofit/>
          </a:bodyPr>
          <a:lstStyle/>
          <a:p>
            <a:pPr algn="ctr"/>
            <a:r>
              <a:rPr sz="6600" smtClean="0"/>
              <a:t>Force of Friction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7864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Newton’s 3</a:t>
            </a:r>
            <a:r>
              <a:rPr lang="en-US" sz="3200" b="1" u="sng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rd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Law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“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every action force there is an equal (in magnitude) and opposite (in direction) reaction force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.”</a:t>
            </a:r>
          </a:p>
          <a:p>
            <a:pPr algn="ctr">
              <a:buNone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ny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interaction involves two forces that we call action-reaction force pairs.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 is created whenever two surfaces try to move past one another.  </a:t>
            </a:r>
          </a:p>
          <a:p>
            <a:pPr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microscopic level, irregularities in each surface impede motion, therefore the smoother the surface the less friction.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500594" cy="302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3428992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ight Arrow 18"/>
          <p:cNvSpPr/>
          <p:nvPr/>
        </p:nvSpPr>
        <p:spPr>
          <a:xfrm rot="20901638">
            <a:off x="3302178" y="5477178"/>
            <a:ext cx="2643206" cy="428628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given by the equation:</a:t>
            </a:r>
          </a:p>
          <a:p>
            <a:pPr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Where:	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Normal (supporting) force </a:t>
            </a: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ALWAYS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surface</a:t>
            </a:r>
          </a:p>
          <a:p>
            <a:pPr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μ 	= Coefficient of friction, no units</a:t>
            </a: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Greek letter “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myu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depends on BOTH surfaces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86050" y="571480"/>
            <a:ext cx="3357586" cy="13573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b="1" baseline="-25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μF</a:t>
            </a:r>
            <a:r>
              <a:rPr lang="en-US" sz="6000" b="1" baseline="-25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two types of friction:</a:t>
            </a: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Friction: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friction force that must be overcome in order to initially move an object.</a:t>
            </a: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 Friction: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friction force that occurs on an object that is in motion.</a:t>
            </a:r>
          </a:p>
          <a:p>
            <a:pPr>
              <a:buNone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Generally:</a:t>
            </a:r>
          </a:p>
          <a:p>
            <a:pPr algn="ctr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</a:t>
            </a:r>
            <a:r>
              <a:rPr lang="en-US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Friction</a:t>
            </a:r>
            <a:r>
              <a:rPr lang="en-US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32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4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143668"/>
          </a:xfrm>
          <a:prstGeom prst="roundRect">
            <a:avLst>
              <a:gd name="adj" fmla="val 912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1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3.75 kg block is pushed along a tabletop with a force of 45.0N.  The coefficient of friction is 0.65.</a:t>
            </a: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Find the force of friction.</a:t>
            </a: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Find the acceleration.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1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143668"/>
          </a:xfrm>
          <a:prstGeom prst="roundRect">
            <a:avLst>
              <a:gd name="adj" fmla="val 93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2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0.200 kg puck is pushed along a sheet of ice with a force of 0.240 N.  If it moves at a constant velocity, find the coefficient of friction.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3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6143668"/>
          </a:xfrm>
          <a:prstGeom prst="roundRect">
            <a:avLst>
              <a:gd name="adj" fmla="val 93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3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1.1 kg textbook is held against a vertical wall with a force of 45 N. What is the coefficient of friction between the book and the wall?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8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</a:t>
            </a:r>
            <a:r>
              <a:rPr lang="en-US" b="1" dirty="0" smtClean="0"/>
              <a:t>ormal Force</a:t>
            </a:r>
            <a:r>
              <a:rPr lang="en-US" dirty="0" smtClean="0"/>
              <a:t>: the perpendicular </a:t>
            </a:r>
            <a:r>
              <a:rPr lang="en-US" dirty="0" smtClean="0"/>
              <a:t>contact force </a:t>
            </a:r>
            <a:r>
              <a:rPr lang="en-US" dirty="0" smtClean="0"/>
              <a:t>exerted by a surface on another object. For an object on a surface at rest, the normal force must be equal to the force of gravity to maintain equilibrium.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 normal force is the result of the Pauli exclusion principle which states </a:t>
            </a:r>
            <a:r>
              <a:rPr lang="en-CA" dirty="0" smtClean="0"/>
              <a:t>that </a:t>
            </a:r>
            <a:r>
              <a:rPr lang="en-CA" dirty="0"/>
              <a:t>two or more identical fermions (particles with half-integer </a:t>
            </a:r>
            <a:r>
              <a:rPr lang="en-CA" dirty="0" smtClean="0"/>
              <a:t>spin), e.g. electrons, </a:t>
            </a:r>
            <a:r>
              <a:rPr lang="en-CA" dirty="0"/>
              <a:t>cannot occupy the same quantum state within a quantum system simultaneously</a:t>
            </a:r>
            <a:r>
              <a:rPr lang="en-CA" dirty="0" smtClean="0"/>
              <a:t>.  As a result the electrons of the object and of the surface repel each other, thus holding up the object on the surface.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dirty="0" smtClean="0"/>
              <a:t>Here the force of the object on the surface is equal in magnitude and opposite in direction to the force of the surface on </a:t>
            </a:r>
            <a:r>
              <a:rPr lang="en-CA" smtClean="0"/>
              <a:t>the object (Newton’s </a:t>
            </a:r>
            <a:r>
              <a:rPr lang="en-CA" dirty="0" smtClean="0"/>
              <a:t>third law).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4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58246" cy="60007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Examples</a:t>
            </a:r>
            <a:r>
              <a:rPr lang="en-US" u="sng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1) You hit a baseball with a bat.</a:t>
            </a:r>
          </a:p>
          <a:p>
            <a:pPr>
              <a:buNone/>
            </a:pPr>
            <a:r>
              <a:rPr lang="en-US" dirty="0"/>
              <a:t>The bat hits the ball - the ball hits the bat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2) A sprinter starts running.</a:t>
            </a:r>
          </a:p>
          <a:p>
            <a:pPr>
              <a:buNone/>
            </a:pPr>
            <a:r>
              <a:rPr lang="en-US" dirty="0"/>
              <a:t>The sprinter pushes the ground - the ground pushes the sprinter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3) A fish swims through water.</a:t>
            </a:r>
          </a:p>
          <a:p>
            <a:pPr>
              <a:buNone/>
            </a:pPr>
            <a:r>
              <a:rPr lang="en-US" dirty="0"/>
              <a:t>The fish pushes the water backwards - the water pushes the fish forwards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715436" cy="6357982"/>
          </a:xfrm>
          <a:prstGeom prst="roundRect">
            <a:avLst>
              <a:gd name="adj" fmla="val 8359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Imagine a bug hitting the windshield of a semi </a:t>
            </a:r>
            <a:r>
              <a:rPr lang="en-US" dirty="0" smtClean="0">
                <a:solidFill>
                  <a:schemeClr val="tx1"/>
                </a:solidFill>
              </a:rPr>
              <a:t>trailer.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force pair occurs?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Which force is bigger?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object has a greater </a:t>
            </a:r>
            <a:r>
              <a:rPr lang="en-US" dirty="0" smtClean="0">
                <a:solidFill>
                  <a:schemeClr val="tx1"/>
                </a:solidFill>
              </a:rPr>
              <a:t>acceleration?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214802" cy="2360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Oval Callout 4"/>
          <p:cNvSpPr/>
          <p:nvPr/>
        </p:nvSpPr>
        <p:spPr>
          <a:xfrm>
            <a:off x="6286512" y="857232"/>
            <a:ext cx="2143140" cy="857256"/>
          </a:xfrm>
          <a:prstGeom prst="wedgeEllipse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Hands up if you hate Newton!!!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20" y="4572008"/>
            <a:ext cx="8572560" cy="2000264"/>
          </a:xfrm>
          <a:prstGeom prst="roundRect">
            <a:avLst>
              <a:gd name="adj" fmla="val 26186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Since,  a =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sng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</a:t>
            </a:r>
            <a:r>
              <a:rPr kumimoji="0" lang="en-US" sz="28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m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truck has a much smaller acceleration because it is much, much more massive.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1428736"/>
            <a:ext cx="4286280" cy="1285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Bug hits truck –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Truck hits bug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3214686"/>
            <a:ext cx="4286280" cy="100013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NEITHER!!!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58204" cy="56436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other common examples of Newton’s 3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at work include:</a:t>
            </a: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When firing a gun, the gases push forward on the bullet AND backwards on the gun…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att\Local Settings\Temporary Internet Files\Content.IE5\IJOLA5U7\MCj02321110000[1]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0"/>
            <a:ext cx="2205037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58204" cy="56436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While breaking bricks you have to exert enough force to break them all… 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or else…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Matt\Local Settings\Temporary Internet Files\Content.IE5\2XCDIHAD\MCj02792460000[1]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98982"/>
            <a:ext cx="1090612" cy="1816100"/>
          </a:xfrm>
          <a:prstGeom prst="rect">
            <a:avLst/>
          </a:prstGeom>
          <a:noFill/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57060"/>
            <a:ext cx="2714644" cy="202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58204" cy="564360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When a  rocket lifts off, the gasses are pushed out of the back of the rocket, which means…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Matt\Local Settings\Temporary Internet Files\Content.IE5\ATUNA1IJ\MCj04347190000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71810"/>
            <a:ext cx="2286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600607" cy="483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348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204</TotalTime>
  <Words>821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Origin</vt:lpstr>
      <vt:lpstr>Office Theme</vt:lpstr>
      <vt:lpstr>Technic</vt:lpstr>
      <vt:lpstr>Newton’s 3rd Law</vt:lpstr>
      <vt:lpstr>PowerPoint Presentation</vt:lpstr>
      <vt:lpstr>Normal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Force of Friction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3rd Law</dc:title>
  <dc:creator>School</dc:creator>
  <cp:lastModifiedBy>IRHS</cp:lastModifiedBy>
  <cp:revision>20</cp:revision>
  <dcterms:created xsi:type="dcterms:W3CDTF">2007-11-26T17:34:41Z</dcterms:created>
  <dcterms:modified xsi:type="dcterms:W3CDTF">2017-09-25T16:45:29Z</dcterms:modified>
</cp:coreProperties>
</file>