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</p:sldMasterIdLst>
  <p:sldIdLst>
    <p:sldId id="272" r:id="rId5"/>
    <p:sldId id="271" r:id="rId6"/>
    <p:sldId id="270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56" r:id="rId21"/>
    <p:sldId id="257" r:id="rId22"/>
    <p:sldId id="259" r:id="rId23"/>
    <p:sldId id="260" r:id="rId24"/>
    <p:sldId id="261" r:id="rId25"/>
    <p:sldId id="262" r:id="rId26"/>
    <p:sldId id="263" r:id="rId27"/>
    <p:sldId id="264" r:id="rId28"/>
    <p:sldId id="265" r:id="rId29"/>
    <p:sldId id="266" r:id="rId30"/>
    <p:sldId id="268" r:id="rId31"/>
    <p:sldId id="273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E18A-35F9-404F-8915-07F6CFBAD8BC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3F3133-990C-469F-9B08-D026CEBECE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E18A-35F9-404F-8915-07F6CFBAD8BC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3133-990C-469F-9B08-D026CEBE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E18A-35F9-404F-8915-07F6CFBAD8BC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3133-990C-469F-9B08-D026CEBE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C19077-A60E-4D9E-9443-BE25FFDC74DA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BEF17D-6811-4C80-954E-6AC964975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76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19077-A60E-4D9E-9443-BE25FFDC74DA}" type="datetimeFigureOut">
              <a:rPr lang="en-US" smtClean="0">
                <a:solidFill>
                  <a:prstClr val="black"/>
                </a:solidFill>
              </a:rPr>
              <a:pPr/>
              <a:t>9/18/2017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EF17D-6811-4C80-954E-6AC9649752D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52546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19077-A60E-4D9E-9443-BE25FFDC74DA}" type="datetimeFigureOut">
              <a:rPr lang="en-US" smtClean="0">
                <a:solidFill>
                  <a:prstClr val="white"/>
                </a:solidFill>
              </a:rPr>
              <a:pPr/>
              <a:t>9/18/2017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EF17D-6811-4C80-954E-6AC9649752D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0777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19077-A60E-4D9E-9443-BE25FFDC74DA}" type="datetimeFigureOut">
              <a:rPr lang="en-US" smtClean="0">
                <a:solidFill>
                  <a:prstClr val="white"/>
                </a:solidFill>
              </a:rPr>
              <a:pPr/>
              <a:t>9/18/2017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EF17D-6811-4C80-954E-6AC9649752D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408566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19077-A60E-4D9E-9443-BE25FFDC74DA}" type="datetimeFigureOut">
              <a:rPr lang="en-US" smtClean="0">
                <a:solidFill>
                  <a:prstClr val="black"/>
                </a:solidFill>
              </a:rPr>
              <a:pPr/>
              <a:t>9/18/2017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EF17D-6811-4C80-954E-6AC9649752D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9855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19077-A60E-4D9E-9443-BE25FFDC74DA}" type="datetimeFigureOut">
              <a:rPr lang="en-US" smtClean="0">
                <a:solidFill>
                  <a:prstClr val="white"/>
                </a:solidFill>
              </a:rPr>
              <a:pPr/>
              <a:t>9/18/2017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EF17D-6811-4C80-954E-6AC9649752D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184397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19077-A60E-4D9E-9443-BE25FFDC74DA}" type="datetimeFigureOut">
              <a:rPr lang="en-US" smtClean="0">
                <a:solidFill>
                  <a:prstClr val="black"/>
                </a:solidFill>
              </a:rPr>
              <a:pPr/>
              <a:t>9/18/2017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EF17D-6811-4C80-954E-6AC9649752D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8639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FC19077-A60E-4D9E-9443-BE25FFDC74DA}" type="datetimeFigureOut">
              <a:rPr lang="en-US" smtClean="0">
                <a:solidFill>
                  <a:prstClr val="black"/>
                </a:solidFill>
              </a:rPr>
              <a:pPr/>
              <a:t>9/18/2017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EF17D-6811-4C80-954E-6AC9649752D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1064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C03E18A-35F9-404F-8915-07F6CFBAD8BC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23F3133-990C-469F-9B08-D026CEBECE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C19077-A60E-4D9E-9443-BE25FFDC74DA}" type="datetimeFigureOut">
              <a:rPr lang="en-US" smtClean="0">
                <a:solidFill>
                  <a:prstClr val="white"/>
                </a:solidFill>
              </a:rPr>
              <a:pPr/>
              <a:t>9/18/2017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BEF17D-6811-4C80-954E-6AC9649752D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1077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19077-A60E-4D9E-9443-BE25FFDC74DA}" type="datetimeFigureOut">
              <a:rPr lang="en-US" smtClean="0">
                <a:solidFill>
                  <a:prstClr val="black"/>
                </a:solidFill>
              </a:rPr>
              <a:pPr/>
              <a:t>9/18/2017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EF17D-6811-4C80-954E-6AC9649752D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108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19077-A60E-4D9E-9443-BE25FFDC74DA}" type="datetimeFigureOut">
              <a:rPr lang="en-US" smtClean="0">
                <a:solidFill>
                  <a:prstClr val="black"/>
                </a:solidFill>
              </a:rPr>
              <a:pPr/>
              <a:t>9/18/2017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EF17D-6811-4C80-954E-6AC9649752D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55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D2EA253-5CCD-4903-AC58-28F68F9A9283}" type="datetimeFigureOut">
              <a:rPr/>
              <a:pPr/>
              <a:t>9/18/2017</a:t>
            </a:fld>
            <a:endParaRPr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C277000-39F8-4F51-8B8A-A2F890E914C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88530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EA253-5CCD-4903-AC58-28F68F9A9283}" type="datetimeFigureOut">
              <a:rPr lang="en-US" smtClean="0">
                <a:solidFill>
                  <a:srgbClr val="B13F9A"/>
                </a:solidFill>
              </a:rPr>
              <a:pPr/>
              <a:t>9/18/2017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277000-39F8-4F51-8B8A-A2F890E914C6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051718"/>
      </p:ext>
    </p:extLst>
  </p:cSld>
  <p:clrMapOvr>
    <a:masterClrMapping/>
  </p:clrMapOvr>
  <p:transition>
    <p:wipe dir="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2EA253-5CCD-4903-AC58-28F68F9A9283}" type="datetimeFigureOut">
              <a:rPr lang="en-US" smtClean="0">
                <a:solidFill>
                  <a:srgbClr val="B13F9A"/>
                </a:solidFill>
              </a:rPr>
              <a:pPr/>
              <a:t>9/18/2017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C277000-39F8-4F51-8B8A-A2F890E914C6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355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EA253-5CCD-4903-AC58-28F68F9A9283}" type="datetimeFigureOut">
              <a:rPr lang="en-US" smtClean="0">
                <a:solidFill>
                  <a:srgbClr val="B13F9A"/>
                </a:solidFill>
              </a:rPr>
              <a:pPr/>
              <a:t>9/18/2017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277000-39F8-4F51-8B8A-A2F890E914C6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374877"/>
      </p:ext>
    </p:extLst>
  </p:cSld>
  <p:clrMapOvr>
    <a:masterClrMapping/>
  </p:clrMapOvr>
  <p:transition>
    <p:wipe dir="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EA253-5CCD-4903-AC58-28F68F9A9283}" type="datetimeFigureOut">
              <a:rPr lang="en-US" smtClean="0">
                <a:solidFill>
                  <a:srgbClr val="B13F9A"/>
                </a:solidFill>
              </a:rPr>
              <a:pPr/>
              <a:t>9/18/2017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277000-39F8-4F51-8B8A-A2F890E914C6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172287"/>
      </p:ext>
    </p:extLst>
  </p:cSld>
  <p:clrMapOvr>
    <a:masterClrMapping/>
  </p:clrMapOvr>
  <p:transition>
    <p:wipe dir="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EA253-5CCD-4903-AC58-28F68F9A9283}" type="datetimeFigureOut">
              <a:rPr lang="en-US" smtClean="0">
                <a:solidFill>
                  <a:srgbClr val="B13F9A"/>
                </a:solidFill>
              </a:rPr>
              <a:pPr/>
              <a:t>9/18/2017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277000-39F8-4F51-8B8A-A2F890E914C6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915626"/>
      </p:ext>
    </p:extLst>
  </p:cSld>
  <p:clrMapOvr>
    <a:masterClrMapping/>
  </p:clrMapOvr>
  <p:transition>
    <p:wipe dir="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2EA253-5CCD-4903-AC58-28F68F9A9283}" type="datetimeFigureOut">
              <a:rPr lang="en-US" smtClean="0">
                <a:solidFill>
                  <a:srgbClr val="B13F9A"/>
                </a:solidFill>
              </a:rPr>
              <a:pPr/>
              <a:t>9/18/2017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277000-39F8-4F51-8B8A-A2F890E914C6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355242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E18A-35F9-404F-8915-07F6CFBAD8BC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3133-990C-469F-9B08-D026CEBECE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EA253-5CCD-4903-AC58-28F68F9A9283}" type="datetimeFigureOut">
              <a:rPr lang="en-US" smtClean="0">
                <a:solidFill>
                  <a:srgbClr val="B13F9A"/>
                </a:solidFill>
              </a:rPr>
              <a:pPr/>
              <a:t>9/18/2017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277000-39F8-4F51-8B8A-A2F890E914C6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640928"/>
      </p:ext>
    </p:extLst>
  </p:cSld>
  <p:clrMapOvr>
    <a:masterClrMapping/>
  </p:clrMapOvr>
  <p:transition>
    <p:wipe dir="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EA253-5CCD-4903-AC58-28F68F9A9283}" type="datetimeFigureOut">
              <a:rPr lang="en-US" smtClean="0">
                <a:solidFill>
                  <a:srgbClr val="F4E7ED"/>
                </a:solidFill>
              </a:rPr>
              <a:pPr/>
              <a:t>9/18/2017</a:t>
            </a:fld>
            <a:endParaRPr lang="en-US">
              <a:solidFill>
                <a:srgbClr val="F4E7E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4E7E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277000-39F8-4F51-8B8A-A2F890E914C6}" type="slidenum">
              <a:rPr lang="en-US" smtClean="0">
                <a:solidFill>
                  <a:srgbClr val="F4E7ED"/>
                </a:solidFill>
              </a:rPr>
              <a:pPr/>
              <a:t>‹#›</a:t>
            </a:fld>
            <a:endParaRPr lang="en-US">
              <a:solidFill>
                <a:srgbClr val="F4E7ED"/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909267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EA253-5CCD-4903-AC58-28F68F9A9283}" type="datetimeFigureOut">
              <a:rPr lang="en-US" smtClean="0">
                <a:solidFill>
                  <a:srgbClr val="B13F9A"/>
                </a:solidFill>
              </a:rPr>
              <a:pPr/>
              <a:t>9/18/2017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277000-39F8-4F51-8B8A-A2F890E914C6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492340"/>
      </p:ext>
    </p:extLst>
  </p:cSld>
  <p:clrMapOvr>
    <a:masterClrMapping/>
  </p:clrMapOvr>
  <p:transition>
    <p:wipe dir="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D2EA253-5CCD-4903-AC58-28F68F9A9283}" type="datetimeFigureOut">
              <a:rPr lang="en-US" smtClean="0">
                <a:solidFill>
                  <a:srgbClr val="B13F9A"/>
                </a:solidFill>
              </a:rPr>
              <a:pPr/>
              <a:t>9/18/2017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C277000-39F8-4F51-8B8A-A2F890E914C6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626356"/>
      </p:ext>
    </p:extLst>
  </p:cSld>
  <p:clrMapOvr>
    <a:masterClrMapping/>
  </p:clrMapOvr>
  <p:transition>
    <p:wipe dir="d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6" name="Picture 24" descr="bluebackgorund"/>
          <p:cNvPicPr>
            <a:picLocks noChangeAspect="1" noChangeArrowheads="1"/>
          </p:cNvPicPr>
          <p:nvPr/>
        </p:nvPicPr>
        <p:blipFill>
          <a:blip r:embed="rId2" cstate="print"/>
          <a:srcRect l="3816" t="1057" r="4581" b="179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CCFF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CCFF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2585C87-30B9-44AD-9074-7C09C84ADE74}" type="slidenum">
              <a:rPr lang="en-US">
                <a:solidFill>
                  <a:srgbClr val="66CCFF"/>
                </a:solidFill>
              </a:rPr>
              <a:pPr/>
              <a:t>‹#›</a:t>
            </a:fld>
            <a:endParaRPr lang="en-US">
              <a:solidFill>
                <a:srgbClr val="66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1765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C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C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4FE86D-32C0-4FA4-A2C1-DEDBD33A7AC8}" type="slidenum">
              <a:rPr lang="en-US">
                <a:solidFill>
                  <a:srgbClr val="66CCFF"/>
                </a:solidFill>
              </a:rPr>
              <a:pPr/>
              <a:t>‹#›</a:t>
            </a:fld>
            <a:endParaRPr lang="en-US">
              <a:solidFill>
                <a:srgbClr val="66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7850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C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C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64E66-3F83-4284-BB27-E66BB4C35D05}" type="slidenum">
              <a:rPr lang="en-US">
                <a:solidFill>
                  <a:srgbClr val="66CCFF"/>
                </a:solidFill>
              </a:rPr>
              <a:pPr/>
              <a:t>‹#›</a:t>
            </a:fld>
            <a:endParaRPr lang="en-US">
              <a:solidFill>
                <a:srgbClr val="66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4001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C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C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3973C-5DBB-43A7-AD5F-8571A0CD33CD}" type="slidenum">
              <a:rPr lang="en-US">
                <a:solidFill>
                  <a:srgbClr val="66CCFF"/>
                </a:solidFill>
              </a:rPr>
              <a:pPr/>
              <a:t>‹#›</a:t>
            </a:fld>
            <a:endParaRPr lang="en-US">
              <a:solidFill>
                <a:srgbClr val="66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03675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CC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CC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DBA36-8D8E-412D-B43A-45CD39683A8D}" type="slidenum">
              <a:rPr lang="en-US">
                <a:solidFill>
                  <a:srgbClr val="66CCFF"/>
                </a:solidFill>
              </a:rPr>
              <a:pPr/>
              <a:t>‹#›</a:t>
            </a:fld>
            <a:endParaRPr lang="en-US">
              <a:solidFill>
                <a:srgbClr val="66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35832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CC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CC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2035F-BFBC-4A93-85D2-6F02C3C743DC}" type="slidenum">
              <a:rPr lang="en-US">
                <a:solidFill>
                  <a:srgbClr val="66CCFF"/>
                </a:solidFill>
              </a:rPr>
              <a:pPr/>
              <a:t>‹#›</a:t>
            </a:fld>
            <a:endParaRPr lang="en-US">
              <a:solidFill>
                <a:srgbClr val="66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501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E18A-35F9-404F-8915-07F6CFBAD8BC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3133-990C-469F-9B08-D026CEBECE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CC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CC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893C0-6D7D-4F43-930E-ED1F834C0044}" type="slidenum">
              <a:rPr lang="en-US">
                <a:solidFill>
                  <a:srgbClr val="66CCFF"/>
                </a:solidFill>
              </a:rPr>
              <a:pPr/>
              <a:t>‹#›</a:t>
            </a:fld>
            <a:endParaRPr lang="en-US">
              <a:solidFill>
                <a:srgbClr val="66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1880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C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C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847BF-FD27-4735-9522-A9A40040A508}" type="slidenum">
              <a:rPr lang="en-US">
                <a:solidFill>
                  <a:srgbClr val="66CCFF"/>
                </a:solidFill>
              </a:rPr>
              <a:pPr/>
              <a:t>‹#›</a:t>
            </a:fld>
            <a:endParaRPr lang="en-US">
              <a:solidFill>
                <a:srgbClr val="66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7779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C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C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60703-6A13-4B90-A613-3A579DFF7A41}" type="slidenum">
              <a:rPr lang="en-US">
                <a:solidFill>
                  <a:srgbClr val="66CCFF"/>
                </a:solidFill>
              </a:rPr>
              <a:pPr/>
              <a:t>‹#›</a:t>
            </a:fld>
            <a:endParaRPr lang="en-US">
              <a:solidFill>
                <a:srgbClr val="66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82140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C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C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6CF90-9F03-4F4E-85C9-AA06C51BBC2E}" type="slidenum">
              <a:rPr lang="en-US">
                <a:solidFill>
                  <a:srgbClr val="66CCFF"/>
                </a:solidFill>
              </a:rPr>
              <a:pPr/>
              <a:t>‹#›</a:t>
            </a:fld>
            <a:endParaRPr lang="en-US">
              <a:solidFill>
                <a:srgbClr val="66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71491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026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026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C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C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D1CF3-4663-43D4-B968-C10DD60A1947}" type="slidenum">
              <a:rPr lang="en-US">
                <a:solidFill>
                  <a:srgbClr val="66CCFF"/>
                </a:solidFill>
              </a:rPr>
              <a:pPr/>
              <a:t>‹#›</a:t>
            </a:fld>
            <a:endParaRPr lang="en-US">
              <a:solidFill>
                <a:srgbClr val="66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78637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C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C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E54258C-3C51-442D-8AB8-D5356DB54DE8}" type="slidenum">
              <a:rPr lang="en-US">
                <a:solidFill>
                  <a:srgbClr val="66CCFF"/>
                </a:solidFill>
              </a:rPr>
              <a:pPr/>
              <a:t>‹#›</a:t>
            </a:fld>
            <a:endParaRPr lang="en-US">
              <a:solidFill>
                <a:srgbClr val="66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49540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C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66C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DCDB60F-CE37-4DBF-86FE-9958C1BDB4DF}" type="slidenum">
              <a:rPr lang="en-US">
                <a:solidFill>
                  <a:srgbClr val="66CCFF"/>
                </a:solidFill>
              </a:rPr>
              <a:pPr/>
              <a:t>‹#›</a:t>
            </a:fld>
            <a:endParaRPr lang="en-US">
              <a:solidFill>
                <a:srgbClr val="66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195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3133-990C-469F-9B08-D026CEBECE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E18A-35F9-404F-8915-07F6CFBAD8BC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E18A-35F9-404F-8915-07F6CFBAD8BC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3133-990C-469F-9B08-D026CEBECE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E18A-35F9-404F-8915-07F6CFBAD8BC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3133-990C-469F-9B08-D026CEBEC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C03E18A-35F9-404F-8915-07F6CFBAD8BC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F3133-990C-469F-9B08-D026CEBECE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E18A-35F9-404F-8915-07F6CFBAD8BC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3F3133-990C-469F-9B08-D026CEBECE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C03E18A-35F9-404F-8915-07F6CFBAD8BC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23F3133-990C-469F-9B08-D026CEBECE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FC19077-A60E-4D9E-9443-BE25FFDC74DA}" type="datetimeFigureOut">
              <a:rPr lang="en-US" smtClean="0">
                <a:solidFill>
                  <a:prstClr val="black"/>
                </a:solidFill>
              </a:rPr>
              <a:pPr/>
              <a:t>9/18/2017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BBEF17D-6811-4C80-954E-6AC9649752D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390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D2EA253-5CCD-4903-AC58-28F68F9A9283}" type="datetimeFigureOut">
              <a:rPr lang="en-US" smtClean="0">
                <a:solidFill>
                  <a:srgbClr val="B13F9A"/>
                </a:solidFill>
              </a:rPr>
              <a:pPr/>
              <a:t>9/18/2017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C277000-39F8-4F51-8B8A-A2F890E914C6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892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2" name="Picture 28" descr="bluebackgorund"/>
          <p:cNvPicPr>
            <a:picLocks noChangeAspect="1" noChangeArrowheads="1"/>
          </p:cNvPicPr>
          <p:nvPr/>
        </p:nvPicPr>
        <p:blipFill>
          <a:blip r:embed="rId15" cstate="print"/>
          <a:srcRect l="3816" t="1057" r="4581" b="179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7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6CC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6CC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37187D-CD2D-423C-8F4B-8C617B56A428}" type="slidenum">
              <a:rPr lang="en-US">
                <a:solidFill>
                  <a:srgbClr val="66CC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66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591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Dynamics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Forces and Newton’s Laws</a:t>
            </a:r>
            <a:endParaRPr lang="en-CA" dirty="0"/>
          </a:p>
        </p:txBody>
      </p:sp>
      <p:pic>
        <p:nvPicPr>
          <p:cNvPr id="1026" name="Picture 2" descr="https://www.thesun.co.uk/wp-content/uploads/2017/07/nintchdbpict000317667685.jpg?strip=all&amp;w=960&amp;quality=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4464496" cy="2976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5721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8358246" cy="1722441"/>
          </a:xfr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Newton’s Laws of Motion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2571744"/>
            <a:ext cx="6400800" cy="857256"/>
          </a:xfrm>
          <a:prstGeom prst="roundRect">
            <a:avLst/>
          </a:prstGeom>
          <a:solidFill>
            <a:schemeClr val="bg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Newton’s 2</a:t>
            </a:r>
            <a:r>
              <a:rPr lang="en-US" sz="48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Law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608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5929354"/>
          </a:xfrm>
          <a:prstGeom prst="roundRect">
            <a:avLst>
              <a:gd name="adj" fmla="val 5511"/>
            </a:avLst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Newton’s 2</a:t>
            </a:r>
            <a:r>
              <a:rPr lang="en-US" b="1" u="sng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Law </a:t>
            </a: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“If a body is acted upon by an unbalanced force, it will accelerate.”</a:t>
            </a:r>
          </a:p>
          <a:p>
            <a:pPr>
              <a:buNone/>
            </a:pPr>
            <a:endParaRPr lang="en-US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Stated as a formula:</a:t>
            </a:r>
          </a:p>
          <a:p>
            <a:pPr algn="ctr">
              <a:buNone/>
            </a:pPr>
            <a:r>
              <a:rPr lang="el-GR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60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</a:t>
            </a: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m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 that the units for force are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kgm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/s</a:t>
            </a:r>
            <a:r>
              <a:rPr lang="en-US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15716" y="3357562"/>
            <a:ext cx="5076564" cy="1214446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500042"/>
            <a:ext cx="8429684" cy="5786478"/>
          </a:xfrm>
          <a:prstGeom prst="roundRect">
            <a:avLst>
              <a:gd name="adj" fmla="val 7757"/>
            </a:avLst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4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5.0 kg block is pushed to the right along a frictionless track with a force of 10.0 N.  What is its acceleration?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299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500042"/>
            <a:ext cx="8429684" cy="5786478"/>
          </a:xfrm>
          <a:prstGeom prst="roundRect">
            <a:avLst>
              <a:gd name="adj" fmla="val 8598"/>
            </a:avLst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4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650 kg car accelerates at 4.0 m/s</a:t>
            </a:r>
            <a:r>
              <a:rPr lang="en-US" sz="40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south.  What is the net force acting on it?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937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7960"/>
            <a:ext cx="8229600" cy="5915106"/>
          </a:xfrm>
          <a:prstGeom prst="roundRect">
            <a:avLst>
              <a:gd name="adj" fmla="val 8886"/>
            </a:avLst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Since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can be determined using acceleration then you will sometimes be required to use kinematics in solving force problems.</a:t>
            </a:r>
          </a:p>
          <a:p>
            <a:pPr>
              <a:buNone/>
            </a:pPr>
            <a:r>
              <a:rPr lang="en-US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Ex: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1500 kg ice cream truck accelerates from rest to a top speed of 45 km/h in 8.0 s. What was the net force acting on the truck?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578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  <a:prstGeom prst="roundRect">
            <a:avLst/>
          </a:prstGeom>
          <a:solidFill>
            <a:schemeClr val="tx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</a:t>
            </a:r>
            <a:endParaRPr lang="en-US" b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757758"/>
          </a:xfrm>
          <a:solidFill>
            <a:schemeClr val="bg2">
              <a:lumMod val="7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find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b="1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when two forces work together simply add them.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 and Kyle are pushing a 75 kg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Cartman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along a frictionless ice rink.  Stan pushes with 55 N and Kyle pushes with 45 N. Find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Cartman’s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acceleration.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4908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  <a:prstGeom prst="roundRect">
            <a:avLst/>
          </a:prstGeom>
          <a:solidFill>
            <a:schemeClr val="tx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</a:t>
            </a:r>
            <a:endParaRPr lang="en-US" b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757758"/>
          </a:xfrm>
          <a:solidFill>
            <a:schemeClr val="bg2">
              <a:lumMod val="7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find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when many forces act on an object:</a:t>
            </a:r>
          </a:p>
          <a:p>
            <a:pPr algn="ctr">
              <a:buNone/>
            </a:pPr>
            <a:r>
              <a:rPr lang="en-US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4800" b="1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Winners – Losers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Batmobile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exerts a force of 8.50x10</a:t>
            </a:r>
            <a:r>
              <a:rPr lang="en-US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 east, while friction pulls back on it with a force of 1500 N.  If it has a mass of 1250 kg, what is its acceleration?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758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60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Free Body Diagrams</a:t>
            </a:r>
            <a:endParaRPr lang="en-US" sz="6000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2500306"/>
            <a:ext cx="4310066" cy="34480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43602"/>
          </a:xfr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200" b="1" dirty="0"/>
              <a:t>Free body diagrams </a:t>
            </a:r>
            <a:r>
              <a:rPr lang="en-US" sz="3200" dirty="0"/>
              <a:t>show the magnitude and direction of ALL of the forces acting on an object. </a:t>
            </a:r>
            <a:endParaRPr lang="en-US" sz="3200" dirty="0" smtClean="0"/>
          </a:p>
          <a:p>
            <a:pPr>
              <a:buNone/>
            </a:pPr>
            <a:endParaRPr lang="en-US" sz="3200" dirty="0"/>
          </a:p>
          <a:p>
            <a:pPr>
              <a:buNone/>
            </a:pPr>
            <a:r>
              <a:rPr lang="en-US" sz="3200" dirty="0"/>
              <a:t>Generally we represent the object as a box with the force arrows coming out from the centre, in the direction they are acting.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/>
              <a:t>Remember that the size of the arrow indicates its relative magnitude.</a:t>
            </a:r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143668"/>
          </a:xfr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/>
              <a:t>1. A book is at rest on a table top. </a:t>
            </a:r>
            <a:r>
              <a:rPr lang="en-US" dirty="0" smtClean="0"/>
              <a:t>Draw </a:t>
            </a:r>
            <a:r>
              <a:rPr lang="en-US" dirty="0"/>
              <a:t>the forces acting on the book.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000496" y="2857496"/>
            <a:ext cx="1214446" cy="150019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14290"/>
            <a:ext cx="8286808" cy="114300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u="sng" dirty="0"/>
              <a:t>Force:</a:t>
            </a:r>
            <a:r>
              <a:rPr lang="en-US" sz="2800" dirty="0"/>
              <a:t> </a:t>
            </a:r>
            <a:r>
              <a:rPr lang="en-US" sz="2800" dirty="0" smtClean="0"/>
              <a:t>Any </a:t>
            </a:r>
            <a:r>
              <a:rPr lang="en-US" sz="2800" dirty="0"/>
              <a:t>push or </a:t>
            </a:r>
            <a:r>
              <a:rPr lang="en-US" sz="2800" dirty="0" smtClean="0"/>
              <a:t>pull</a:t>
            </a:r>
            <a:endParaRPr lang="en-US" sz="2800" dirty="0" smtClean="0"/>
          </a:p>
          <a:p>
            <a:pPr>
              <a:buNone/>
            </a:pPr>
            <a:r>
              <a:rPr lang="en-US" sz="2800" dirty="0"/>
              <a:t>The </a:t>
            </a:r>
            <a:r>
              <a:rPr lang="en-US" sz="2800" dirty="0" smtClean="0"/>
              <a:t>SI unit </a:t>
            </a:r>
            <a:r>
              <a:rPr lang="en-US" sz="2800" dirty="0"/>
              <a:t>of force </a:t>
            </a:r>
            <a:r>
              <a:rPr lang="en-US" sz="2800" dirty="0" smtClean="0"/>
              <a:t>is</a:t>
            </a:r>
            <a:r>
              <a:rPr lang="en-US" sz="2800" dirty="0" smtClean="0"/>
              <a:t> </a:t>
            </a:r>
            <a:r>
              <a:rPr lang="en-US" sz="2800" dirty="0" err="1"/>
              <a:t>Newtons</a:t>
            </a:r>
            <a:r>
              <a:rPr lang="en-US" sz="2800" dirty="0"/>
              <a:t> (N</a:t>
            </a:r>
            <a:r>
              <a:rPr lang="en-US" sz="2800" dirty="0" smtClean="0"/>
              <a:t>) = (kg*m/s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8596" y="1500174"/>
            <a:ext cx="8286808" cy="42862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marL="36576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None/>
              <a:defRPr/>
            </a:pPr>
            <a:r>
              <a:rPr lang="en-US" sz="2200" dirty="0" smtClean="0">
                <a:solidFill>
                  <a:prstClr val="black"/>
                </a:solidFill>
              </a:rPr>
              <a:t>There are four fundamental forces that make up all of the forces in the universe:</a:t>
            </a:r>
          </a:p>
          <a:p>
            <a:pPr marL="36576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None/>
              <a:defRPr/>
            </a:pPr>
            <a:r>
              <a:rPr lang="en-US" sz="2200" dirty="0" smtClean="0">
                <a:solidFill>
                  <a:prstClr val="black"/>
                </a:solidFill>
              </a:rPr>
              <a:t>	1) </a:t>
            </a:r>
            <a:r>
              <a:rPr lang="en-US" sz="2200" b="1" dirty="0" smtClean="0">
                <a:solidFill>
                  <a:prstClr val="black"/>
                </a:solidFill>
              </a:rPr>
              <a:t>Gravitational Force</a:t>
            </a:r>
          </a:p>
          <a:p>
            <a:pPr marL="36576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None/>
              <a:defRPr/>
            </a:pPr>
            <a:r>
              <a:rPr lang="en-US" sz="2200" dirty="0">
                <a:solidFill>
                  <a:prstClr val="black"/>
                </a:solidFill>
              </a:rPr>
              <a:t>	</a:t>
            </a:r>
            <a:r>
              <a:rPr lang="en-US" sz="2200" dirty="0" smtClean="0">
                <a:solidFill>
                  <a:prstClr val="black"/>
                </a:solidFill>
              </a:rPr>
              <a:t>	- </a:t>
            </a:r>
            <a:r>
              <a:rPr lang="en-US" sz="2200" dirty="0" smtClean="0">
                <a:solidFill>
                  <a:prstClr val="black"/>
                </a:solidFill>
              </a:rPr>
              <a:t>exists between </a:t>
            </a:r>
            <a:r>
              <a:rPr lang="en-US" sz="2200" dirty="0" smtClean="0">
                <a:solidFill>
                  <a:prstClr val="black"/>
                </a:solidFill>
              </a:rPr>
              <a:t>masses</a:t>
            </a:r>
          </a:p>
          <a:p>
            <a:pPr marL="36576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None/>
              <a:defRPr/>
            </a:pPr>
            <a:r>
              <a:rPr lang="en-US" sz="2200" dirty="0" smtClean="0">
                <a:solidFill>
                  <a:prstClr val="black"/>
                </a:solidFill>
              </a:rPr>
              <a:t>	2) </a:t>
            </a:r>
            <a:r>
              <a:rPr lang="en-US" sz="2200" b="1" dirty="0" smtClean="0">
                <a:solidFill>
                  <a:prstClr val="black"/>
                </a:solidFill>
              </a:rPr>
              <a:t>Electromagnetic </a:t>
            </a:r>
            <a:r>
              <a:rPr lang="en-US" sz="2200" b="1" dirty="0">
                <a:solidFill>
                  <a:prstClr val="black"/>
                </a:solidFill>
              </a:rPr>
              <a:t>F</a:t>
            </a:r>
            <a:r>
              <a:rPr lang="en-US" sz="2200" b="1" dirty="0" err="1" smtClean="0">
                <a:solidFill>
                  <a:prstClr val="black"/>
                </a:solidFill>
              </a:rPr>
              <a:t>orce</a:t>
            </a:r>
            <a:endParaRPr lang="en-US" sz="2200" b="1" dirty="0" smtClean="0">
              <a:solidFill>
                <a:prstClr val="black"/>
              </a:solidFill>
            </a:endParaRPr>
          </a:p>
          <a:p>
            <a:pPr marL="36576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None/>
              <a:defRPr/>
            </a:pPr>
            <a:r>
              <a:rPr lang="en-US" sz="2200" dirty="0">
                <a:solidFill>
                  <a:prstClr val="black"/>
                </a:solidFill>
              </a:rPr>
              <a:t>	</a:t>
            </a:r>
            <a:r>
              <a:rPr lang="en-US" sz="2200" dirty="0" smtClean="0">
                <a:solidFill>
                  <a:prstClr val="black"/>
                </a:solidFill>
              </a:rPr>
              <a:t>	- </a:t>
            </a:r>
            <a:r>
              <a:rPr lang="en-US" sz="2200" dirty="0" smtClean="0">
                <a:solidFill>
                  <a:prstClr val="black"/>
                </a:solidFill>
              </a:rPr>
              <a:t>exists between </a:t>
            </a:r>
            <a:r>
              <a:rPr lang="en-US" sz="2200" dirty="0" smtClean="0">
                <a:solidFill>
                  <a:prstClr val="black"/>
                </a:solidFill>
              </a:rPr>
              <a:t>charges</a:t>
            </a:r>
          </a:p>
          <a:p>
            <a:pPr marL="36576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None/>
              <a:defRPr/>
            </a:pPr>
            <a:r>
              <a:rPr lang="en-US" sz="2200" dirty="0" smtClean="0">
                <a:solidFill>
                  <a:prstClr val="black"/>
                </a:solidFill>
              </a:rPr>
              <a:t>	3) </a:t>
            </a:r>
            <a:r>
              <a:rPr lang="en-US" sz="2200" b="1" dirty="0" smtClean="0">
                <a:solidFill>
                  <a:prstClr val="black"/>
                </a:solidFill>
              </a:rPr>
              <a:t>Strong Nuclear Force</a:t>
            </a:r>
          </a:p>
          <a:p>
            <a:pPr marL="36576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None/>
              <a:defRPr/>
            </a:pPr>
            <a:r>
              <a:rPr lang="en-US" sz="2200" dirty="0">
                <a:solidFill>
                  <a:prstClr val="black"/>
                </a:solidFill>
              </a:rPr>
              <a:t>	</a:t>
            </a:r>
            <a:r>
              <a:rPr lang="en-US" sz="2200" dirty="0" smtClean="0">
                <a:solidFill>
                  <a:prstClr val="black"/>
                </a:solidFill>
              </a:rPr>
              <a:t>	- binds quarks (which make protons, neutrons)</a:t>
            </a:r>
          </a:p>
          <a:p>
            <a:pPr marL="36576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None/>
              <a:defRPr/>
            </a:pPr>
            <a:r>
              <a:rPr lang="en-US" sz="2200" dirty="0" smtClean="0">
                <a:solidFill>
                  <a:prstClr val="black"/>
                </a:solidFill>
              </a:rPr>
              <a:t>	4) </a:t>
            </a:r>
            <a:r>
              <a:rPr lang="en-US" sz="2200" b="1" dirty="0" smtClean="0">
                <a:solidFill>
                  <a:prstClr val="black"/>
                </a:solidFill>
              </a:rPr>
              <a:t>Weak Nuclear Force</a:t>
            </a:r>
          </a:p>
          <a:p>
            <a:pPr marL="36576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None/>
              <a:defRPr/>
            </a:pPr>
            <a:r>
              <a:rPr lang="en-US" sz="2200" dirty="0">
                <a:solidFill>
                  <a:prstClr val="black"/>
                </a:solidFill>
              </a:rPr>
              <a:t>	</a:t>
            </a:r>
            <a:r>
              <a:rPr lang="en-US" sz="2200" dirty="0" smtClean="0">
                <a:solidFill>
                  <a:prstClr val="black"/>
                </a:solidFill>
              </a:rPr>
              <a:t>	- acts on fermions (e.g. </a:t>
            </a:r>
            <a:r>
              <a:rPr lang="en-US" sz="2200" dirty="0" smtClean="0">
                <a:solidFill>
                  <a:prstClr val="black"/>
                </a:solidFill>
              </a:rPr>
              <a:t>electrons); governs 		   subatomic </a:t>
            </a:r>
            <a:r>
              <a:rPr lang="en-US" sz="2200" dirty="0" smtClean="0">
                <a:solidFill>
                  <a:prstClr val="black"/>
                </a:solidFill>
              </a:rPr>
              <a:t>decay and initiates nuclear fusion</a:t>
            </a:r>
            <a:endParaRPr lang="en-US" sz="2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0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143668"/>
          </a:xfr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/>
              <a:t>2.  A girl is suspended motionless from a bar which hangs from the ceiling by two ropes.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000496" y="3000372"/>
            <a:ext cx="1214446" cy="150019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143668"/>
          </a:xfr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/>
              <a:t>3. An egg is free-falling from a nest in a tree. Neglect air resistance. Diagram the forces acting on the egg as it is falling.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000496" y="3000372"/>
            <a:ext cx="1214446" cy="150019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143668"/>
          </a:xfr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/>
              <a:t>4. A plane flies at a constant velocity (</a:t>
            </a:r>
            <a:r>
              <a:rPr lang="en-US" b="1" dirty="0"/>
              <a:t>Note</a:t>
            </a:r>
            <a:r>
              <a:rPr lang="en-US" dirty="0"/>
              <a:t>: there will be an applied force generated by the engines as well as a lift force provided by the wings).</a:t>
            </a:r>
          </a:p>
        </p:txBody>
      </p:sp>
      <p:sp>
        <p:nvSpPr>
          <p:cNvPr id="4" name="Rectangle 3"/>
          <p:cNvSpPr/>
          <p:nvPr/>
        </p:nvSpPr>
        <p:spPr>
          <a:xfrm>
            <a:off x="4000496" y="3000372"/>
            <a:ext cx="1214446" cy="150019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143668"/>
          </a:xfr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/>
              <a:t>5. A rightward force is applied to a book in order to move it across a desk with a rightward acceleration. Consider frictional forces. Neglect air resistance. Diagram the forces acting on the book. </a:t>
            </a:r>
          </a:p>
        </p:txBody>
      </p:sp>
      <p:sp>
        <p:nvSpPr>
          <p:cNvPr id="4" name="Rectangle 3"/>
          <p:cNvSpPr/>
          <p:nvPr/>
        </p:nvSpPr>
        <p:spPr>
          <a:xfrm>
            <a:off x="4000496" y="3286124"/>
            <a:ext cx="1214446" cy="150019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143668"/>
          </a:xfr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/>
              <a:t>6. A rightward force is applied to a book in order to move it across a desk at constant velocity. Consider frictional forces. Neglect air resistance. Diagram the forces acting on the book.</a:t>
            </a:r>
          </a:p>
        </p:txBody>
      </p:sp>
      <p:sp>
        <p:nvSpPr>
          <p:cNvPr id="4" name="Rectangle 3"/>
          <p:cNvSpPr/>
          <p:nvPr/>
        </p:nvSpPr>
        <p:spPr>
          <a:xfrm>
            <a:off x="4000496" y="3286124"/>
            <a:ext cx="1214446" cy="150019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143668"/>
          </a:xfr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/>
              <a:t>7. A college student rests a backpack upon his shoulder. The pack is suspended motionless by one strap from one shoulder. Diagram the vertical forces acting on the backpack.</a:t>
            </a:r>
          </a:p>
        </p:txBody>
      </p:sp>
      <p:sp>
        <p:nvSpPr>
          <p:cNvPr id="4" name="Rectangle 3"/>
          <p:cNvSpPr/>
          <p:nvPr/>
        </p:nvSpPr>
        <p:spPr>
          <a:xfrm>
            <a:off x="4000496" y="3286124"/>
            <a:ext cx="1214446" cy="150019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143668"/>
          </a:xfr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/>
              <a:t>8. A skydiver is descending with a constant velocity. Consider air resistance. Diagram the forces acting upon the skydiver.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000496" y="3286124"/>
            <a:ext cx="1214446" cy="150019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143668"/>
          </a:xfr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/>
              <a:t>10. A football is moving upwards towards its peak after having been </a:t>
            </a:r>
            <a:r>
              <a:rPr lang="en-US" i="1" dirty="0"/>
              <a:t>booted</a:t>
            </a:r>
            <a:r>
              <a:rPr lang="en-US" dirty="0"/>
              <a:t> by the punter. Diagram the forces acting upon the football as it rises upward towards its peak.</a:t>
            </a:r>
          </a:p>
        </p:txBody>
      </p:sp>
      <p:sp>
        <p:nvSpPr>
          <p:cNvPr id="4" name="Rectangle 3"/>
          <p:cNvSpPr/>
          <p:nvPr/>
        </p:nvSpPr>
        <p:spPr>
          <a:xfrm>
            <a:off x="4000496" y="3286124"/>
            <a:ext cx="1214446" cy="150019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On a free body diagram, forces acting in the chosen positive direction are added together and those in the negative direction are subtracted. </a:t>
            </a:r>
          </a:p>
          <a:p>
            <a:r>
              <a:rPr lang="en-CA" dirty="0" smtClean="0"/>
              <a:t>Forces can only be added/subtracted this way in one dimension.</a:t>
            </a:r>
          </a:p>
          <a:p>
            <a:endParaRPr lang="en-CA" dirty="0"/>
          </a:p>
          <a:p>
            <a:pPr marL="0" indent="0">
              <a:buNone/>
            </a:pPr>
            <a:r>
              <a:rPr lang="el-GR" i="1" dirty="0" smtClean="0"/>
              <a:t>Σ</a:t>
            </a:r>
            <a:r>
              <a:rPr lang="en-CA" i="1" dirty="0" err="1" smtClean="0"/>
              <a:t>F</a:t>
            </a:r>
            <a:r>
              <a:rPr lang="en-CA" i="1" baseline="-25000" dirty="0" err="1" smtClean="0"/>
              <a:t>y</a:t>
            </a:r>
            <a:r>
              <a:rPr lang="en-CA" dirty="0" smtClean="0"/>
              <a:t> = 10 N – 10 N                                                   Σ</a:t>
            </a:r>
            <a:r>
              <a:rPr lang="en-CA" b="1" dirty="0" smtClean="0"/>
              <a:t>F</a:t>
            </a:r>
            <a:r>
              <a:rPr lang="en-CA" dirty="0" smtClean="0"/>
              <a:t>=m</a:t>
            </a:r>
            <a:r>
              <a:rPr lang="en-CA" b="1" dirty="0" smtClean="0"/>
              <a:t>a</a:t>
            </a: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       = 0 N                                                             5 </a:t>
            </a:r>
            <a:r>
              <a:rPr lang="en-CA" dirty="0"/>
              <a:t>N = 10 kg (</a:t>
            </a:r>
            <a:r>
              <a:rPr lang="en-CA" dirty="0" smtClean="0"/>
              <a:t>a</a:t>
            </a:r>
            <a:r>
              <a:rPr lang="en-CA" baseline="-25000" dirty="0" smtClean="0"/>
              <a:t>x</a:t>
            </a:r>
            <a:r>
              <a:rPr lang="en-CA" dirty="0" smtClean="0"/>
              <a:t>)                                    </a:t>
            </a:r>
          </a:p>
          <a:p>
            <a:pPr marL="0" indent="0">
              <a:buNone/>
            </a:pPr>
            <a:r>
              <a:rPr lang="el-GR" i="1" dirty="0" smtClean="0"/>
              <a:t>Σ</a:t>
            </a:r>
            <a:r>
              <a:rPr lang="en-CA" i="1" dirty="0" err="1" smtClean="0"/>
              <a:t>F</a:t>
            </a:r>
            <a:r>
              <a:rPr lang="en-CA" i="1" baseline="-25000" dirty="0" err="1" smtClean="0"/>
              <a:t>x</a:t>
            </a:r>
            <a:r>
              <a:rPr lang="en-CA" dirty="0" smtClean="0"/>
              <a:t> = 20 N – 15 N                                                   a</a:t>
            </a:r>
            <a:r>
              <a:rPr lang="en-CA" baseline="-25000" dirty="0" smtClean="0"/>
              <a:t>x</a:t>
            </a:r>
            <a:r>
              <a:rPr lang="en-CA" dirty="0" smtClean="0"/>
              <a:t> = 0.5 m/s</a:t>
            </a:r>
            <a:r>
              <a:rPr lang="en-CA" baseline="30000" dirty="0" smtClean="0"/>
              <a:t>2</a:t>
            </a:r>
            <a:r>
              <a:rPr lang="en-CA" dirty="0" smtClean="0"/>
              <a:t> </a:t>
            </a:r>
          </a:p>
          <a:p>
            <a:pPr marL="0" indent="0">
              <a:buNone/>
            </a:pPr>
            <a:r>
              <a:rPr lang="en-CA" dirty="0" smtClean="0"/>
              <a:t>       = 5 N                                                                         [right]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Adding Forces</a:t>
            </a:r>
            <a:endParaRPr lang="en-CA" dirty="0"/>
          </a:p>
        </p:txBody>
      </p:sp>
      <p:pic>
        <p:nvPicPr>
          <p:cNvPr id="2050" name="Picture 2" descr="https://www.proprofs.com/quiz-school/user_upload/ckeditor/fma%2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573016"/>
            <a:ext cx="2952328" cy="2760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2935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428604"/>
          <a:ext cx="9144000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42"/>
                <a:gridCol w="7500958"/>
              </a:tblGrid>
              <a:tr h="47148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Force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Description</a:t>
                      </a:r>
                      <a:endParaRPr lang="en-US" sz="32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F</a:t>
                      </a:r>
                      <a:r>
                        <a:rPr lang="en-US" sz="3200" baseline="-25000" dirty="0" err="1" smtClean="0"/>
                        <a:t>app</a:t>
                      </a:r>
                      <a:endParaRPr lang="en-US" sz="3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Applied</a:t>
                      </a:r>
                      <a:r>
                        <a:rPr lang="en-US" sz="3200" baseline="0" dirty="0" smtClean="0"/>
                        <a:t> force</a:t>
                      </a:r>
                      <a:endParaRPr lang="en-US" sz="32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</a:t>
                      </a:r>
                      <a:r>
                        <a:rPr lang="en-US" sz="3200" baseline="-25000" dirty="0" smtClean="0"/>
                        <a:t>f</a:t>
                      </a:r>
                      <a:endParaRPr lang="en-US" sz="3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Force of</a:t>
                      </a:r>
                      <a:r>
                        <a:rPr lang="en-US" sz="3200" baseline="0" dirty="0" smtClean="0"/>
                        <a:t> friction, generally resists motion</a:t>
                      </a:r>
                      <a:endParaRPr lang="en-US" sz="32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F</a:t>
                      </a:r>
                      <a:r>
                        <a:rPr lang="en-US" sz="3200" baseline="-25000" dirty="0" err="1" smtClean="0"/>
                        <a:t>g</a:t>
                      </a:r>
                      <a:endParaRPr lang="en-US" sz="3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Force of gravity, weight</a:t>
                      </a:r>
                      <a:endParaRPr lang="en-US" sz="32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</a:t>
                      </a:r>
                      <a:r>
                        <a:rPr lang="en-US" sz="3200" baseline="-25000" dirty="0" smtClean="0"/>
                        <a:t>N</a:t>
                      </a:r>
                      <a:endParaRPr lang="en-US" sz="3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Normal force, perpendicular to surface</a:t>
                      </a:r>
                      <a:endParaRPr lang="en-US" sz="32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Tension, force along</a:t>
                      </a:r>
                      <a:r>
                        <a:rPr lang="en-US" sz="3200" baseline="0" dirty="0" smtClean="0"/>
                        <a:t> a rope or string</a:t>
                      </a:r>
                      <a:endParaRPr lang="en-US" sz="3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</a:t>
                      </a:r>
                      <a:r>
                        <a:rPr lang="en-US" sz="3200" baseline="-25000" dirty="0" smtClean="0"/>
                        <a:t>E</a:t>
                      </a:r>
                      <a:endParaRPr lang="en-US" sz="3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Elastic force</a:t>
                      </a:r>
                      <a:endParaRPr lang="en-US" sz="32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F</a:t>
                      </a:r>
                      <a:r>
                        <a:rPr lang="en-US" sz="3200" baseline="-25000" dirty="0" err="1" smtClean="0"/>
                        <a:t>Air</a:t>
                      </a:r>
                      <a:endParaRPr lang="en-US" sz="3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Air</a:t>
                      </a:r>
                      <a:r>
                        <a:rPr lang="en-US" sz="3200" baseline="0" dirty="0" smtClean="0"/>
                        <a:t> friction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358246" cy="1684339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5400" dirty="0" smtClean="0"/>
              <a:t>Newton’s Laws </a:t>
            </a:r>
            <a:br>
              <a:rPr lang="en-US" sz="5400" dirty="0" smtClean="0"/>
            </a:br>
            <a:r>
              <a:rPr lang="en-US" sz="5400" dirty="0" smtClean="0"/>
              <a:t>of Motion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2071678"/>
            <a:ext cx="6400800" cy="85725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Newton’s 1</a:t>
            </a:r>
            <a:r>
              <a:rPr lang="en-US" sz="48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Law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3071810"/>
            <a:ext cx="2705103" cy="36898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98243896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635798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Newton’s 1</a:t>
            </a:r>
            <a:r>
              <a:rPr lang="en-US" sz="3600" u="sng" baseline="30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</a:t>
            </a:r>
            <a:r>
              <a:rPr lang="en-US" sz="3600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Law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“</a:t>
            </a:r>
            <a:r>
              <a:rPr lang="en-US" sz="36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 object in motion will stay in motion and an object at rest will stay at rest, unless an outside force is applied </a:t>
            </a:r>
            <a:r>
              <a:rPr lang="en-US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 </a:t>
            </a:r>
            <a:r>
              <a:rPr lang="en-US" sz="36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it</a:t>
            </a:r>
            <a:r>
              <a:rPr lang="en-US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.”</a:t>
            </a:r>
          </a:p>
          <a:p>
            <a:pPr>
              <a:buNone/>
            </a:pPr>
            <a:endParaRPr lang="en-US" sz="36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This is also referred to as the Law of Inertia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Inertia: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The tendency of an object to remain at a constant velocity.</a:t>
            </a:r>
          </a:p>
        </p:txBody>
      </p:sp>
    </p:spTree>
    <p:extLst>
      <p:ext uri="{BB962C8B-B14F-4D97-AF65-F5344CB8AC3E}">
        <p14:creationId xmlns:p14="http://schemas.microsoft.com/office/powerpoint/2010/main" val="71310001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8654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Imagine that you are racing </a:t>
            </a:r>
            <a:r>
              <a:rPr lang="en-US" sz="2800" dirty="0" smtClean="0"/>
              <a:t>around a track on </a:t>
            </a:r>
            <a:r>
              <a:rPr lang="en-US" sz="2800" dirty="0"/>
              <a:t>a go-kart.  List </a:t>
            </a:r>
            <a:r>
              <a:rPr lang="en-US" sz="2800" i="1" dirty="0" smtClean="0"/>
              <a:t>three</a:t>
            </a:r>
            <a:r>
              <a:rPr lang="en-US" sz="2800" dirty="0" smtClean="0"/>
              <a:t> times </a:t>
            </a:r>
            <a:r>
              <a:rPr lang="en-US" sz="2800" dirty="0"/>
              <a:t>when </a:t>
            </a:r>
            <a:r>
              <a:rPr lang="en-US" sz="2800" dirty="0" smtClean="0"/>
              <a:t>you notice your </a:t>
            </a:r>
            <a:r>
              <a:rPr lang="en-US" sz="2800" i="1" dirty="0" smtClean="0"/>
              <a:t>inertia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1)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2)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smtClean="0"/>
              <a:t>3) </a:t>
            </a:r>
            <a:endParaRPr lang="en-US" sz="2800" dirty="0"/>
          </a:p>
          <a:p>
            <a:pPr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3504649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14290"/>
            <a:ext cx="8329642" cy="6286544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4000" dirty="0"/>
              <a:t>Another way of thinking of </a:t>
            </a:r>
            <a:r>
              <a:rPr lang="en-US" sz="4000" dirty="0" smtClean="0"/>
              <a:t>Newton’s </a:t>
            </a:r>
            <a:r>
              <a:rPr lang="en-US" sz="4000" dirty="0"/>
              <a:t>1</a:t>
            </a:r>
            <a:r>
              <a:rPr lang="en-US" sz="4000" baseline="30000" dirty="0"/>
              <a:t>st</a:t>
            </a:r>
            <a:r>
              <a:rPr lang="en-US" sz="4000" dirty="0"/>
              <a:t> Law is that if there is </a:t>
            </a:r>
            <a:r>
              <a:rPr lang="en-US" sz="4000" b="1" dirty="0"/>
              <a:t>no</a:t>
            </a:r>
            <a:r>
              <a:rPr lang="en-US" sz="4000" dirty="0"/>
              <a:t> </a:t>
            </a:r>
            <a:r>
              <a:rPr lang="en-US" sz="4000" b="1" dirty="0"/>
              <a:t>net force</a:t>
            </a:r>
            <a:r>
              <a:rPr lang="en-US" sz="4000" dirty="0"/>
              <a:t> on an object then it will stay at a constant </a:t>
            </a:r>
            <a:r>
              <a:rPr lang="en-US" sz="4000" dirty="0" smtClean="0"/>
              <a:t>velocity</a:t>
            </a:r>
            <a:r>
              <a:rPr lang="en-US" sz="4000" dirty="0" smtClean="0"/>
              <a:t>.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4000" dirty="0" smtClean="0"/>
              <a:t>An object with </a:t>
            </a:r>
            <a:r>
              <a:rPr lang="en-US" sz="4000" b="1" dirty="0" smtClean="0"/>
              <a:t>no net force </a:t>
            </a:r>
            <a:r>
              <a:rPr lang="en-US" sz="4000" dirty="0" smtClean="0"/>
              <a:t>is said to be in </a:t>
            </a:r>
            <a:r>
              <a:rPr lang="en-US" sz="4000" b="1" dirty="0" smtClean="0"/>
              <a:t>equilibrium</a:t>
            </a:r>
            <a:r>
              <a:rPr lang="en-US" sz="4000" dirty="0" smtClean="0"/>
              <a:t>, so equilibrium implies constant velocity.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Remember, if </a:t>
            </a:r>
            <a:r>
              <a:rPr lang="en-US" sz="4000" dirty="0"/>
              <a:t>it is not moving then it has a constant velocity of zero!!!</a:t>
            </a:r>
          </a:p>
          <a:p>
            <a:pPr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6762957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428604"/>
            <a:ext cx="8501122" cy="607223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u="sng" dirty="0"/>
              <a:t>Ex.</a:t>
            </a:r>
            <a:r>
              <a:rPr lang="en-US" dirty="0"/>
              <a:t> Imagine a book sitting on a table.  There is a force of gravity pulling down on the book, but there is also a supporting (normal) force pushing up on the book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It stays at rest – constant velocity – because the forces are balanced (i.e. no net force).</a:t>
            </a:r>
          </a:p>
        </p:txBody>
      </p:sp>
      <p:pic>
        <p:nvPicPr>
          <p:cNvPr id="1027" name="Picture 3" descr="C:\Documents and Settings\Matt\Local Settings\Temporary Internet Files\Content.IE5\IJOLA5U7\MCj042475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2643182"/>
            <a:ext cx="1949450" cy="1651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0533706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428604"/>
            <a:ext cx="8501122" cy="607223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u="sng" dirty="0" smtClean="0"/>
              <a:t>Ex</a:t>
            </a:r>
            <a:r>
              <a:rPr lang="en-US" dirty="0" smtClean="0"/>
              <a:t>. If </a:t>
            </a:r>
            <a:r>
              <a:rPr lang="en-US" dirty="0"/>
              <a:t>I drop the book from 2 m, there is only a downwards, gravitational force acting on it. Now that the forces on it are </a:t>
            </a:r>
            <a:r>
              <a:rPr lang="en-US" b="1" dirty="0"/>
              <a:t>unbalanced</a:t>
            </a:r>
            <a:r>
              <a:rPr lang="en-US" dirty="0"/>
              <a:t>, what does the book do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sz="4000" dirty="0"/>
              <a:t>It ACCELERATES!!!!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4" descr="C:\Documents and Settings\Matt\Local Settings\Temporary Internet Files\Content.IE5\ATUNA1IJ\MCj043458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3000372"/>
            <a:ext cx="1825625" cy="1346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5071829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Default Design">
  <a:themeElements>
    <a:clrScheme name="">
      <a:dk1>
        <a:srgbClr val="66CCFF"/>
      </a:dk1>
      <a:lt1>
        <a:srgbClr val="FFFFFF"/>
      </a:lt1>
      <a:dk2>
        <a:srgbClr val="FFFFFF"/>
      </a:dk2>
      <a:lt2>
        <a:srgbClr val="004080"/>
      </a:lt2>
      <a:accent1>
        <a:srgbClr val="FFFFFF"/>
      </a:accent1>
      <a:accent2>
        <a:srgbClr val="66CCFF"/>
      </a:accent2>
      <a:accent3>
        <a:srgbClr val="FFFFFF"/>
      </a:accent3>
      <a:accent4>
        <a:srgbClr val="56AEDA"/>
      </a:accent4>
      <a:accent5>
        <a:srgbClr val="FFFFFF"/>
      </a:accent5>
      <a:accent6>
        <a:srgbClr val="5CB9E7"/>
      </a:accent6>
      <a:hlink>
        <a:srgbClr val="CC66FF"/>
      </a:hlink>
      <a:folHlink>
        <a:srgbClr val="6666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222</TotalTime>
  <Words>898</Words>
  <Application>Microsoft Office PowerPoint</Application>
  <PresentationFormat>On-screen Show (4:3)</PresentationFormat>
  <Paragraphs>116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Paper</vt:lpstr>
      <vt:lpstr>Concourse</vt:lpstr>
      <vt:lpstr>Opulent</vt:lpstr>
      <vt:lpstr>Default Design</vt:lpstr>
      <vt:lpstr>Dynamics</vt:lpstr>
      <vt:lpstr>PowerPoint Presentation</vt:lpstr>
      <vt:lpstr>PowerPoint Presentation</vt:lpstr>
      <vt:lpstr>Newton’s Laws  of Motion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Newton’s Laws of Motion</vt:lpstr>
      <vt:lpstr>PowerPoint Presentation</vt:lpstr>
      <vt:lpstr>PowerPoint Presentation</vt:lpstr>
      <vt:lpstr>PowerPoint Presentation</vt:lpstr>
      <vt:lpstr>PowerPoint Presentation</vt:lpstr>
      <vt:lpstr>Finding Fnet</vt:lpstr>
      <vt:lpstr>Finding Fnet</vt:lpstr>
      <vt:lpstr>Free Body Diagrams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Adding Forces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Body Diagrams</dc:title>
  <dc:creator>School</dc:creator>
  <cp:lastModifiedBy>IRHS</cp:lastModifiedBy>
  <cp:revision>10</cp:revision>
  <dcterms:created xsi:type="dcterms:W3CDTF">2007-11-15T20:13:47Z</dcterms:created>
  <dcterms:modified xsi:type="dcterms:W3CDTF">2017-09-18T23:12:54Z</dcterms:modified>
</cp:coreProperties>
</file>