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74" r:id="rId9"/>
    <p:sldId id="272" r:id="rId10"/>
    <p:sldId id="259" r:id="rId11"/>
    <p:sldId id="273" r:id="rId12"/>
    <p:sldId id="258" r:id="rId13"/>
    <p:sldId id="260" r:id="rId14"/>
    <p:sldId id="261" r:id="rId15"/>
    <p:sldId id="276" r:id="rId16"/>
    <p:sldId id="262" r:id="rId17"/>
    <p:sldId id="263" r:id="rId18"/>
    <p:sldId id="264" r:id="rId19"/>
    <p:sldId id="277" r:id="rId2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6633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53CDB4-A9CD-4C49-A14B-3F1937917D78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70E22E-6514-490E-8011-48C476888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8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EF2716-7455-45C0-B075-B6AE72375E8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C80535-5753-4D19-8647-5269E135A87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63AE7-D6B7-497F-BBB1-311B416496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439BE-0FD7-40F7-971D-0D10839A2B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01075-EC16-47F0-9CFF-64211BF9C6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E9CE-7107-459F-8630-7D9EEE6307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87341-549A-494E-8600-11F585220F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88A7-C32C-4173-AF58-7783899E2D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1C6D-602C-44BD-B18F-B1D3FDE9AA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539F-BCBF-4181-BB61-99E9B4C543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B1C2-2D27-4914-9375-149AE3DBB3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56E1-F948-4A39-9D5E-E61A72B2C8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4FB31-6742-4798-99A4-5E0CFD7ADC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Distance &amp; Accleration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F340B5-7D1F-452E-9950-99A3C69EC7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the-f1-car-race.wm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405.wm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Ken_Block_Gymkhana_Practice.w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&amp; </a:t>
            </a:r>
            <a:r>
              <a:rPr lang="en-US" dirty="0" smtClean="0"/>
              <a:t>Acceleration</a:t>
            </a:r>
            <a:br>
              <a:rPr lang="en-US" dirty="0" smtClean="0"/>
            </a:br>
            <a:r>
              <a:rPr lang="en-US" dirty="0" smtClean="0"/>
              <a:t>Kinematic Equations</a:t>
            </a:r>
            <a:endParaRPr lang="en-CA" dirty="0" smtClean="0"/>
          </a:p>
        </p:txBody>
      </p:sp>
      <p:pic>
        <p:nvPicPr>
          <p:cNvPr id="2051" name="Picture 6" descr="C:\Documents and Settings\Science\Application Data\Microsoft\Media Catalog\320-2008-GeigerCars-Ford-GT-Front-Angle-Top-Closeup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048000"/>
            <a:ext cx="40640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C:\Documents and Settings\Science\Application Data\Microsoft\Media Catalog\320-2007-SSC-Ultimate-Aero-Twin-Turbo-Production-Car-World-Speed-Record-Rear-And-Side-Close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752600"/>
            <a:ext cx="4064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C:\Documents and Settings\Science\Application Data\Microsoft\Media Catalog\320-2008-BF-Performance-Lamborghini-Murcielago-GT-660-Front-Angle-To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029200"/>
            <a:ext cx="102235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204913" y="1828800"/>
            <a:ext cx="3733800" cy="1147763"/>
            <a:chOff x="759" y="1152"/>
            <a:chExt cx="2352" cy="723"/>
          </a:xfrm>
        </p:grpSpPr>
        <p:sp>
          <p:nvSpPr>
            <p:cNvPr id="11284" name="Text Box 13"/>
            <p:cNvSpPr txBox="1">
              <a:spLocks noChangeArrowheads="1"/>
            </p:cNvSpPr>
            <p:nvPr/>
          </p:nvSpPr>
          <p:spPr bwMode="auto">
            <a:xfrm>
              <a:off x="759" y="137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Δd =</a:t>
              </a:r>
              <a:endParaRPr lang="en-CA"/>
            </a:p>
          </p:txBody>
        </p:sp>
        <p:sp>
          <p:nvSpPr>
            <p:cNvPr id="11285" name="Text Box 14"/>
            <p:cNvSpPr txBox="1">
              <a:spLocks noChangeArrowheads="1"/>
            </p:cNvSpPr>
            <p:nvPr/>
          </p:nvSpPr>
          <p:spPr bwMode="auto">
            <a:xfrm>
              <a:off x="1536" y="1152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en-US" baseline="-25000"/>
                <a:t>1</a:t>
              </a:r>
              <a:r>
                <a:rPr lang="en-US"/>
                <a:t>  +  v</a:t>
              </a:r>
              <a:r>
                <a:rPr lang="en-US" baseline="-25000"/>
                <a:t>2</a:t>
              </a:r>
              <a:endParaRPr lang="en-CA" baseline="-25000"/>
            </a:p>
          </p:txBody>
        </p:sp>
        <p:sp>
          <p:nvSpPr>
            <p:cNvPr id="11286" name="Line 15"/>
            <p:cNvSpPr>
              <a:spLocks noChangeShapeType="1"/>
            </p:cNvSpPr>
            <p:nvPr/>
          </p:nvSpPr>
          <p:spPr bwMode="auto">
            <a:xfrm>
              <a:off x="1519" y="151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16"/>
            <p:cNvSpPr txBox="1">
              <a:spLocks noChangeArrowheads="1"/>
            </p:cNvSpPr>
            <p:nvPr/>
          </p:nvSpPr>
          <p:spPr bwMode="auto">
            <a:xfrm>
              <a:off x="1750" y="155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11288" name="AutoShape 17"/>
            <p:cNvSpPr>
              <a:spLocks/>
            </p:cNvSpPr>
            <p:nvPr/>
          </p:nvSpPr>
          <p:spPr bwMode="auto">
            <a:xfrm>
              <a:off x="1448" y="1251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AutoShape 18"/>
            <p:cNvSpPr>
              <a:spLocks/>
            </p:cNvSpPr>
            <p:nvPr/>
          </p:nvSpPr>
          <p:spPr bwMode="auto">
            <a:xfrm>
              <a:off x="2378" y="1264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Text Box 19"/>
            <p:cNvSpPr txBox="1">
              <a:spLocks noChangeArrowheads="1"/>
            </p:cNvSpPr>
            <p:nvPr/>
          </p:nvSpPr>
          <p:spPr bwMode="auto">
            <a:xfrm>
              <a:off x="2583" y="137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X </a:t>
              </a:r>
              <a:r>
                <a:rPr lang="en-US" dirty="0" err="1">
                  <a:cs typeface="Times New Roman" pitchFamily="18" charset="0"/>
                </a:rPr>
                <a:t>Δ</a:t>
              </a:r>
              <a:r>
                <a:rPr lang="en-US" dirty="0" err="1"/>
                <a:t>t</a:t>
              </a:r>
              <a:endParaRPr lang="en-CA" dirty="0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204913" y="3352800"/>
            <a:ext cx="4129087" cy="1147763"/>
            <a:chOff x="759" y="2112"/>
            <a:chExt cx="2601" cy="723"/>
          </a:xfrm>
        </p:grpSpPr>
        <p:sp>
          <p:nvSpPr>
            <p:cNvPr id="11277" name="Text Box 27"/>
            <p:cNvSpPr txBox="1">
              <a:spLocks noChangeArrowheads="1"/>
            </p:cNvSpPr>
            <p:nvPr/>
          </p:nvSpPr>
          <p:spPr bwMode="auto">
            <a:xfrm>
              <a:off x="759" y="233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Δd =</a:t>
              </a:r>
              <a:endParaRPr lang="en-CA"/>
            </a:p>
          </p:txBody>
        </p:sp>
        <p:sp>
          <p:nvSpPr>
            <p:cNvPr id="11278" name="Text Box 28"/>
            <p:cNvSpPr txBox="1">
              <a:spLocks noChangeArrowheads="1"/>
            </p:cNvSpPr>
            <p:nvPr/>
          </p:nvSpPr>
          <p:spPr bwMode="auto">
            <a:xfrm>
              <a:off x="1536" y="2112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13  +  21</a:t>
              </a:r>
              <a:endParaRPr lang="en-CA" baseline="-25000"/>
            </a:p>
          </p:txBody>
        </p:sp>
        <p:sp>
          <p:nvSpPr>
            <p:cNvPr id="11279" name="Line 29"/>
            <p:cNvSpPr>
              <a:spLocks noChangeShapeType="1"/>
            </p:cNvSpPr>
            <p:nvPr/>
          </p:nvSpPr>
          <p:spPr bwMode="auto">
            <a:xfrm>
              <a:off x="1519" y="247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Text Box 30"/>
            <p:cNvSpPr txBox="1">
              <a:spLocks noChangeArrowheads="1"/>
            </p:cNvSpPr>
            <p:nvPr/>
          </p:nvSpPr>
          <p:spPr bwMode="auto">
            <a:xfrm>
              <a:off x="1750" y="251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11281" name="AutoShape 31"/>
            <p:cNvSpPr>
              <a:spLocks/>
            </p:cNvSpPr>
            <p:nvPr/>
          </p:nvSpPr>
          <p:spPr bwMode="auto">
            <a:xfrm>
              <a:off x="1448" y="2211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AutoShape 32"/>
            <p:cNvSpPr>
              <a:spLocks/>
            </p:cNvSpPr>
            <p:nvPr/>
          </p:nvSpPr>
          <p:spPr bwMode="auto">
            <a:xfrm>
              <a:off x="2378" y="2224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Text Box 33"/>
            <p:cNvSpPr txBox="1">
              <a:spLocks noChangeArrowheads="1"/>
            </p:cNvSpPr>
            <p:nvPr/>
          </p:nvSpPr>
          <p:spPr bwMode="auto">
            <a:xfrm>
              <a:off x="2583" y="2338"/>
              <a:ext cx="7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   </a:t>
              </a:r>
              <a:r>
                <a:rPr lang="en-US">
                  <a:cs typeface="Times New Roman" pitchFamily="18" charset="0"/>
                </a:rPr>
                <a:t>5.0</a:t>
              </a:r>
              <a:endParaRPr lang="en-CA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204913" y="4930775"/>
            <a:ext cx="2376487" cy="479425"/>
            <a:chOff x="759" y="3106"/>
            <a:chExt cx="1497" cy="302"/>
          </a:xfrm>
        </p:grpSpPr>
        <p:sp>
          <p:nvSpPr>
            <p:cNvPr id="11275" name="Text Box 34"/>
            <p:cNvSpPr txBox="1">
              <a:spLocks noChangeArrowheads="1"/>
            </p:cNvSpPr>
            <p:nvPr/>
          </p:nvSpPr>
          <p:spPr bwMode="auto">
            <a:xfrm>
              <a:off x="759" y="310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Δd =</a:t>
              </a:r>
              <a:endParaRPr lang="en-CA"/>
            </a:p>
          </p:txBody>
        </p:sp>
        <p:sp>
          <p:nvSpPr>
            <p:cNvPr id="11276" name="Text Box 40"/>
            <p:cNvSpPr txBox="1">
              <a:spLocks noChangeArrowheads="1"/>
            </p:cNvSpPr>
            <p:nvPr/>
          </p:nvSpPr>
          <p:spPr bwMode="auto">
            <a:xfrm>
              <a:off x="1392" y="3120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 X </a:t>
              </a:r>
              <a:r>
                <a:rPr lang="en-US">
                  <a:cs typeface="Times New Roman" pitchFamily="18" charset="0"/>
                </a:rPr>
                <a:t>5.0</a:t>
              </a:r>
              <a:endParaRPr lang="en-CA"/>
            </a:p>
          </p:txBody>
        </p:sp>
      </p:grp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295400" y="5715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Δd =  85 m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505200" y="5791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{Which is 20 m more than in case 1.}</a:t>
            </a:r>
            <a:endParaRPr lang="en-CA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91200" y="2209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New equation.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562600" y="3733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substitution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5638800" y="4953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The math.</a:t>
            </a:r>
            <a:endParaRPr lang="en-CA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" grpId="0" autoUpdateAnimBg="0"/>
      <p:bldP spid="5162" grpId="0" autoUpdateAnimBg="0"/>
      <p:bldP spid="5163" grpId="0" autoUpdateAnimBg="0"/>
      <p:bldP spid="5164" grpId="0" autoUpdateAnimBg="0"/>
      <p:bldP spid="51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Distance &amp;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If we now take v</a:t>
            </a:r>
            <a:r>
              <a:rPr lang="en-CA" baseline="-25000" dirty="0" smtClean="0">
                <a:solidFill>
                  <a:schemeClr val="tx2"/>
                </a:solidFill>
              </a:rPr>
              <a:t>2</a:t>
            </a:r>
            <a:r>
              <a:rPr lang="en-CA" dirty="0" smtClean="0">
                <a:solidFill>
                  <a:schemeClr val="tx2"/>
                </a:solidFill>
              </a:rPr>
              <a:t> = v</a:t>
            </a:r>
            <a:r>
              <a:rPr lang="en-CA" baseline="-25000" dirty="0" smtClean="0">
                <a:solidFill>
                  <a:schemeClr val="tx2"/>
                </a:solidFill>
              </a:rPr>
              <a:t>1</a:t>
            </a:r>
            <a:r>
              <a:rPr lang="en-CA" dirty="0" smtClean="0">
                <a:solidFill>
                  <a:schemeClr val="tx2"/>
                </a:solidFill>
              </a:rPr>
              <a:t> + a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Δt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and insert it into                                    and simplify</a:t>
            </a:r>
          </a:p>
          <a:p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We get </a:t>
            </a:r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970088" y="2636912"/>
            <a:ext cx="3733800" cy="1147763"/>
            <a:chOff x="528" y="2990"/>
            <a:chExt cx="2352" cy="723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solidFill>
                    <a:srgbClr val="FFFF00"/>
                  </a:solidFill>
                </a:rPr>
                <a:t>Δd =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9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352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dirty="0" err="1" smtClean="0">
                  <a:solidFill>
                    <a:srgbClr val="FFFF00"/>
                  </a:solidFill>
                </a:rPr>
                <a:t>t</a:t>
              </a:r>
              <a:endParaRPr lang="en-CA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2555876" y="4706838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err="1">
                <a:solidFill>
                  <a:srgbClr val="FFFF00"/>
                </a:solidFill>
              </a:rPr>
              <a:t>d</a:t>
            </a:r>
            <a:r>
              <a:rPr lang="en-US" sz="2800" dirty="0">
                <a:solidFill>
                  <a:srgbClr val="FFFF00"/>
                </a:solidFill>
              </a:rPr>
              <a:t>  =   </a:t>
            </a:r>
            <a:r>
              <a:rPr lang="en-US" sz="4000" dirty="0">
                <a:solidFill>
                  <a:srgbClr val="FFFF00"/>
                </a:solidFill>
              </a:rPr>
              <a:t>v</a:t>
            </a:r>
            <a:r>
              <a:rPr lang="en-US" sz="2800" baseline="-25000" dirty="0">
                <a:solidFill>
                  <a:srgbClr val="FFFF00"/>
                </a:solidFill>
              </a:rPr>
              <a:t>1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err="1" smtClean="0">
                <a:solidFill>
                  <a:srgbClr val="FFFF00"/>
                </a:solidFill>
              </a:rPr>
              <a:t>t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rgbClr val="FFFF00"/>
                </a:solidFill>
              </a:rPr>
              <a:t>+  ½ </a:t>
            </a:r>
            <a:r>
              <a:rPr lang="en-US" sz="4000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smtClean="0">
                <a:solidFill>
                  <a:srgbClr val="FFFF00"/>
                </a:solidFill>
              </a:rPr>
              <a:t>t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endParaRPr lang="en-CA" sz="2800" baseline="3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85750" y="857250"/>
            <a:ext cx="8610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Case 3:</a:t>
            </a:r>
            <a:r>
              <a:rPr lang="en-US" sz="2800"/>
              <a:t> Non-Uniform Motion: </a:t>
            </a:r>
            <a:r>
              <a:rPr lang="en-US" sz="2800">
                <a:solidFill>
                  <a:srgbClr val="00FF00"/>
                </a:solidFill>
              </a:rPr>
              <a:t>How far does the car travel, starting from rest, and accelerating at 4.5 m/s</a:t>
            </a:r>
            <a:r>
              <a:rPr lang="en-US" sz="2800" baseline="30000">
                <a:solidFill>
                  <a:srgbClr val="00FF00"/>
                </a:solidFill>
              </a:rPr>
              <a:t>2 </a:t>
            </a:r>
            <a:r>
              <a:rPr lang="en-US" sz="2800">
                <a:solidFill>
                  <a:srgbClr val="00FF00"/>
                </a:solidFill>
              </a:rPr>
              <a:t>in 5.0 s?</a:t>
            </a:r>
            <a:endParaRPr lang="en-CA" sz="2800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endParaRPr lang="en-CA">
              <a:solidFill>
                <a:srgbClr val="00FF00"/>
              </a:solidFill>
            </a:endParaRPr>
          </a:p>
        </p:txBody>
      </p:sp>
      <p:grpSp>
        <p:nvGrpSpPr>
          <p:cNvPr id="12292" name="Group 41"/>
          <p:cNvGrpSpPr>
            <a:grpSpLocks/>
          </p:cNvGrpSpPr>
          <p:nvPr/>
        </p:nvGrpSpPr>
        <p:grpSpPr bwMode="auto">
          <a:xfrm>
            <a:off x="533400" y="2286000"/>
            <a:ext cx="7467600" cy="1676400"/>
            <a:chOff x="336" y="1440"/>
            <a:chExt cx="4704" cy="1056"/>
          </a:xfrm>
        </p:grpSpPr>
        <p:pic>
          <p:nvPicPr>
            <p:cNvPr id="12303" name="Picture 13" descr="C:\Documents and Settings\Science\Application Data\Microsoft\Media Catalog\Rolls Royce Phantom Drophead Coupe 2008 - 100x7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1536"/>
              <a:ext cx="8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Line 14"/>
            <p:cNvSpPr>
              <a:spLocks noChangeShapeType="1"/>
            </p:cNvSpPr>
            <p:nvPr/>
          </p:nvSpPr>
          <p:spPr bwMode="auto">
            <a:xfrm>
              <a:off x="1248" y="1872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336" y="2208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</a:rPr>
                <a:t>v</a:t>
              </a:r>
              <a:r>
                <a:rPr lang="en-US" baseline="-25000">
                  <a:solidFill>
                    <a:srgbClr val="00FF00"/>
                  </a:solidFill>
                </a:rPr>
                <a:t>1</a:t>
              </a:r>
              <a:r>
                <a:rPr lang="en-US">
                  <a:solidFill>
                    <a:srgbClr val="00FF00"/>
                  </a:solidFill>
                </a:rPr>
                <a:t> = 0 m/s</a:t>
              </a:r>
              <a:endParaRPr lang="en-CA">
                <a:solidFill>
                  <a:srgbClr val="00FF00"/>
                </a:solidFill>
              </a:endParaRPr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4368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1248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Rectangle 19"/>
            <p:cNvSpPr>
              <a:spLocks noChangeArrowheads="1"/>
            </p:cNvSpPr>
            <p:nvPr/>
          </p:nvSpPr>
          <p:spPr bwMode="auto">
            <a:xfrm>
              <a:off x="3888" y="144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t = 5.0 s</a:t>
              </a:r>
              <a:endParaRPr lang="en-CA"/>
            </a:p>
          </p:txBody>
        </p:sp>
        <p:sp>
          <p:nvSpPr>
            <p:cNvPr id="12309" name="Text Box 20"/>
            <p:cNvSpPr txBox="1">
              <a:spLocks noChangeArrowheads="1"/>
            </p:cNvSpPr>
            <p:nvPr/>
          </p:nvSpPr>
          <p:spPr bwMode="auto">
            <a:xfrm>
              <a:off x="2309" y="1863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d</a:t>
              </a:r>
              <a:endParaRPr lang="en-CA"/>
            </a:p>
          </p:txBody>
        </p: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85800" y="4038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this case a new equation is needed.</a:t>
            </a:r>
            <a:endParaRPr lang="en-CA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57250" y="4786313"/>
            <a:ext cx="2162175" cy="714375"/>
            <a:chOff x="540" y="3015"/>
            <a:chExt cx="1362" cy="668"/>
          </a:xfrm>
        </p:grpSpPr>
        <p:sp>
          <p:nvSpPr>
            <p:cNvPr id="12301" name="Text Box 24"/>
            <p:cNvSpPr txBox="1">
              <a:spLocks noChangeArrowheads="1"/>
            </p:cNvSpPr>
            <p:nvPr/>
          </p:nvSpPr>
          <p:spPr bwMode="auto">
            <a:xfrm>
              <a:off x="540" y="3015"/>
              <a:ext cx="136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00"/>
                  </a:solidFill>
                </a:rPr>
                <a:t>Δd = ½ at</a:t>
              </a:r>
              <a:r>
                <a:rPr lang="en-US" sz="3200" baseline="30000">
                  <a:solidFill>
                    <a:srgbClr val="FFFF00"/>
                  </a:solidFill>
                </a:rPr>
                <a:t>2</a:t>
              </a:r>
              <a:endParaRPr lang="en-CA" sz="3200" baseline="30000">
                <a:solidFill>
                  <a:srgbClr val="FFFF00"/>
                </a:solidFill>
              </a:endParaRPr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429000" y="4786313"/>
            <a:ext cx="5143500" cy="522287"/>
            <a:chOff x="528" y="3216"/>
            <a:chExt cx="1362" cy="557"/>
          </a:xfrm>
        </p:grpSpPr>
        <p:sp>
          <p:nvSpPr>
            <p:cNvPr id="12299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1362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>
                  <a:solidFill>
                    <a:srgbClr val="FFFF00"/>
                  </a:solidFill>
                </a:rPr>
                <a:t>Δd = ½ x 4.5 m/s</a:t>
              </a:r>
              <a:r>
                <a:rPr lang="en-US" sz="2800" baseline="30000">
                  <a:solidFill>
                    <a:srgbClr val="FFFF00"/>
                  </a:solidFill>
                </a:rPr>
                <a:t>2</a:t>
              </a:r>
              <a:r>
                <a:rPr lang="en-US" sz="2800">
                  <a:solidFill>
                    <a:srgbClr val="FFFF00"/>
                  </a:solidFill>
                </a:rPr>
                <a:t> x (5.0 s)</a:t>
              </a:r>
              <a:r>
                <a:rPr lang="en-US" sz="2800" baseline="30000">
                  <a:solidFill>
                    <a:srgbClr val="FFFF00"/>
                  </a:solidFill>
                </a:rPr>
                <a:t>2</a:t>
              </a:r>
              <a:endParaRPr lang="en-CA" sz="2800" baseline="30000">
                <a:solidFill>
                  <a:srgbClr val="FFFF00"/>
                </a:solidFill>
              </a:endParaRPr>
            </a:p>
          </p:txBody>
        </p:sp>
        <p:sp>
          <p:nvSpPr>
            <p:cNvPr id="12300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1928813" y="6116638"/>
            <a:ext cx="2162175" cy="741362"/>
            <a:chOff x="528" y="3216"/>
            <a:chExt cx="1362" cy="467"/>
          </a:xfrm>
        </p:grpSpPr>
        <p:sp>
          <p:nvSpPr>
            <p:cNvPr id="12297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136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00"/>
                  </a:solidFill>
                </a:rPr>
                <a:t>Δd = 56 m</a:t>
              </a:r>
              <a:endParaRPr lang="en-CA" sz="3200" baseline="30000">
                <a:solidFill>
                  <a:srgbClr val="FFFF00"/>
                </a:solidFill>
              </a:endParaRPr>
            </a:p>
          </p:txBody>
        </p:sp>
        <p:sp>
          <p:nvSpPr>
            <p:cNvPr id="12298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utoUpdateAnimBg="0"/>
      <p:bldP spid="41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4313" y="857250"/>
            <a:ext cx="86106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6838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Case 4:</a:t>
            </a:r>
            <a:r>
              <a:rPr lang="en-US"/>
              <a:t> Non-Uniform Motion: </a:t>
            </a:r>
          </a:p>
          <a:p>
            <a:pPr marL="96838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How far does a car go in 5.0 s if the car has an initial velocity of 13 m/s and an acceleration of +1.9 m/s</a:t>
            </a:r>
            <a:r>
              <a:rPr lang="en-US" sz="2800" baseline="30000">
                <a:solidFill>
                  <a:srgbClr val="00FF00"/>
                </a:solidFill>
              </a:rPr>
              <a:t>2</a:t>
            </a:r>
            <a:r>
              <a:rPr lang="en-US" sz="2800">
                <a:solidFill>
                  <a:srgbClr val="00FF00"/>
                </a:solidFill>
              </a:rPr>
              <a:t>?</a:t>
            </a:r>
            <a:endParaRPr lang="en-CA" sz="2800">
              <a:solidFill>
                <a:srgbClr val="00FF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" y="44196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this case another new equation is needed.</a:t>
            </a:r>
            <a:endParaRPr lang="en-CA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295400" y="49530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err="1">
                <a:solidFill>
                  <a:srgbClr val="FFFF00"/>
                </a:solidFill>
              </a:rPr>
              <a:t>d</a:t>
            </a:r>
            <a:r>
              <a:rPr lang="en-US" sz="2800" dirty="0">
                <a:solidFill>
                  <a:srgbClr val="FFFF00"/>
                </a:solidFill>
              </a:rPr>
              <a:t>  =   </a:t>
            </a:r>
            <a:r>
              <a:rPr lang="en-US" sz="4000" dirty="0">
                <a:solidFill>
                  <a:srgbClr val="FFFF00"/>
                </a:solidFill>
              </a:rPr>
              <a:t>v</a:t>
            </a:r>
            <a:r>
              <a:rPr lang="en-US" sz="2800" baseline="-25000" dirty="0">
                <a:solidFill>
                  <a:srgbClr val="FFFF00"/>
                </a:solidFill>
              </a:rPr>
              <a:t>1</a:t>
            </a:r>
            <a:r>
              <a:rPr lang="en-US" sz="2800" dirty="0">
                <a:solidFill>
                  <a:srgbClr val="FFFF00"/>
                </a:solidFill>
              </a:rPr>
              <a:t> x </a:t>
            </a:r>
            <a:r>
              <a:rPr lang="en-US" sz="4000" dirty="0">
                <a:solidFill>
                  <a:srgbClr val="FFFF00"/>
                </a:solidFill>
              </a:rPr>
              <a:t>t</a:t>
            </a:r>
            <a:r>
              <a:rPr lang="en-US" sz="2800" dirty="0">
                <a:solidFill>
                  <a:srgbClr val="FFFF00"/>
                </a:solidFill>
              </a:rPr>
              <a:t>  +  ½ x </a:t>
            </a:r>
            <a:r>
              <a:rPr lang="en-US" sz="4000" dirty="0">
                <a:solidFill>
                  <a:srgbClr val="FFFF00"/>
                </a:solidFill>
              </a:rPr>
              <a:t>a</a:t>
            </a:r>
            <a:r>
              <a:rPr lang="en-US" sz="2800" dirty="0">
                <a:solidFill>
                  <a:srgbClr val="FFFF00"/>
                </a:solidFill>
              </a:rPr>
              <a:t> x </a:t>
            </a:r>
            <a:r>
              <a:rPr lang="en-US" sz="4000" dirty="0">
                <a:solidFill>
                  <a:srgbClr val="FFFF00"/>
                </a:solidFill>
              </a:rPr>
              <a:t>t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endParaRPr lang="en-CA" sz="2800" baseline="30000" dirty="0">
              <a:solidFill>
                <a:srgbClr val="FFFF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440238" y="5702300"/>
            <a:ext cx="4343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6738" indent="-566738">
              <a:spcBef>
                <a:spcPct val="50000"/>
              </a:spcBef>
            </a:pPr>
            <a:r>
              <a:rPr lang="en-US" sz="1800"/>
              <a:t>Note: A positive acceleration will increase  distance while a negative acceleration will decrease distance.</a:t>
            </a:r>
            <a:endParaRPr lang="en-CA" sz="180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3400" y="2632075"/>
            <a:ext cx="7564438" cy="1711325"/>
            <a:chOff x="336" y="1658"/>
            <a:chExt cx="4765" cy="1078"/>
          </a:xfrm>
        </p:grpSpPr>
        <p:sp>
          <p:nvSpPr>
            <p:cNvPr id="13320" name="Line 5"/>
            <p:cNvSpPr>
              <a:spLocks noChangeShapeType="1"/>
            </p:cNvSpPr>
            <p:nvPr/>
          </p:nvSpPr>
          <p:spPr bwMode="auto">
            <a:xfrm>
              <a:off x="1152" y="2160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336" y="2448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</a:rPr>
                <a:t>v = 13 m/s</a:t>
              </a:r>
              <a:endParaRPr lang="en-CA">
                <a:solidFill>
                  <a:srgbClr val="00FF00"/>
                </a:solidFill>
              </a:endParaRPr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2256" y="235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a = 1.9 m/s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endParaRPr lang="en-CA" baseline="30000">
                <a:solidFill>
                  <a:schemeClr val="tx2"/>
                </a:solidFill>
              </a:endParaRPr>
            </a:p>
          </p:txBody>
        </p:sp>
        <p:sp>
          <p:nvSpPr>
            <p:cNvPr id="13323" name="Line 8"/>
            <p:cNvSpPr>
              <a:spLocks noChangeShapeType="1"/>
            </p:cNvSpPr>
            <p:nvPr/>
          </p:nvSpPr>
          <p:spPr bwMode="auto">
            <a:xfrm>
              <a:off x="427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9"/>
            <p:cNvSpPr>
              <a:spLocks noChangeShapeType="1"/>
            </p:cNvSpPr>
            <p:nvPr/>
          </p:nvSpPr>
          <p:spPr bwMode="auto">
            <a:xfrm>
              <a:off x="1139" y="202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Rectangle 10"/>
            <p:cNvSpPr>
              <a:spLocks noChangeArrowheads="1"/>
            </p:cNvSpPr>
            <p:nvPr/>
          </p:nvSpPr>
          <p:spPr bwMode="auto">
            <a:xfrm>
              <a:off x="3949" y="165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t = 5.0 s</a:t>
              </a:r>
              <a:endParaRPr lang="en-CA"/>
            </a:p>
          </p:txBody>
        </p:sp>
        <p:sp>
          <p:nvSpPr>
            <p:cNvPr id="13326" name="Text Box 11"/>
            <p:cNvSpPr txBox="1">
              <a:spLocks noChangeArrowheads="1"/>
            </p:cNvSpPr>
            <p:nvPr/>
          </p:nvSpPr>
          <p:spPr bwMode="auto">
            <a:xfrm>
              <a:off x="2309" y="1863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d</a:t>
              </a:r>
              <a:endParaRPr lang="en-CA"/>
            </a:p>
          </p:txBody>
        </p:sp>
        <p:pic>
          <p:nvPicPr>
            <p:cNvPr id="13327" name="Picture 29" descr="C:\Documents and Settings\Science\Application Data\Microsoft\Media Catalog\Ford Shelby GR-1 Concept 2004 - 100x7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7" y="1873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6" grpId="0" autoUpdateAnimBg="0"/>
      <p:bldP spid="6171" grpId="0" autoUpdateAnimBg="0"/>
      <p:bldP spid="61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&amp; Acceleration</a:t>
            </a:r>
            <a:endParaRPr lang="en-CA" dirty="0" smtClean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04913" y="4930775"/>
            <a:ext cx="3595687" cy="601663"/>
            <a:chOff x="759" y="3106"/>
            <a:chExt cx="2265" cy="379"/>
          </a:xfrm>
        </p:grpSpPr>
        <p:sp>
          <p:nvSpPr>
            <p:cNvPr id="14346" name="Text Box 17"/>
            <p:cNvSpPr txBox="1">
              <a:spLocks noChangeArrowheads="1"/>
            </p:cNvSpPr>
            <p:nvPr/>
          </p:nvSpPr>
          <p:spPr bwMode="auto">
            <a:xfrm>
              <a:off x="759" y="3106"/>
              <a:ext cx="99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00"/>
                  </a:solidFill>
                </a:rPr>
                <a:t>Δd =</a:t>
              </a:r>
              <a:endParaRPr lang="en-CA" sz="3200">
                <a:solidFill>
                  <a:srgbClr val="FFFF00"/>
                </a:solidFill>
              </a:endParaRPr>
            </a:p>
          </p:txBody>
        </p:sp>
        <p:sp>
          <p:nvSpPr>
            <p:cNvPr id="14347" name="Text Box 18"/>
            <p:cNvSpPr txBox="1">
              <a:spLocks noChangeArrowheads="1"/>
            </p:cNvSpPr>
            <p:nvPr/>
          </p:nvSpPr>
          <p:spPr bwMode="auto">
            <a:xfrm>
              <a:off x="1392" y="3120"/>
              <a:ext cx="16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</a:rPr>
                <a:t>65  +   23.75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295400" y="57150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solidFill>
                  <a:srgbClr val="FFFF00"/>
                </a:solidFill>
              </a:rPr>
              <a:t>Δd =  89 m</a:t>
            </a:r>
            <a:endParaRPr lang="en-CA" sz="4000">
              <a:solidFill>
                <a:srgbClr val="FFFF00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791200" y="2209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New equation.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324600" y="3810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substitution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943600" y="4953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The math.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62000" y="21336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3600">
                <a:solidFill>
                  <a:srgbClr val="FFFF00"/>
                </a:solidFill>
              </a:rPr>
              <a:t>d</a:t>
            </a:r>
            <a:r>
              <a:rPr lang="en-US">
                <a:solidFill>
                  <a:srgbClr val="FFFF00"/>
                </a:solidFill>
              </a:rPr>
              <a:t>  =   </a:t>
            </a:r>
            <a:r>
              <a:rPr lang="en-US" sz="3600">
                <a:solidFill>
                  <a:srgbClr val="FFFF00"/>
                </a:solidFill>
              </a:rPr>
              <a:t>v</a:t>
            </a:r>
            <a:r>
              <a:rPr lang="en-US" baseline="-25000">
                <a:solidFill>
                  <a:srgbClr val="FFFF00"/>
                </a:solidFill>
              </a:rPr>
              <a:t>1</a:t>
            </a:r>
            <a:r>
              <a:rPr lang="en-US">
                <a:solidFill>
                  <a:srgbClr val="FFFF00"/>
                </a:solidFill>
              </a:rPr>
              <a:t> x </a:t>
            </a:r>
            <a:r>
              <a:rPr lang="en-US" sz="3600">
                <a:solidFill>
                  <a:srgbClr val="FFFF00"/>
                </a:solidFill>
              </a:rPr>
              <a:t>t</a:t>
            </a:r>
            <a:r>
              <a:rPr lang="en-US">
                <a:solidFill>
                  <a:srgbClr val="FFFF00"/>
                </a:solidFill>
              </a:rPr>
              <a:t>  +  ½ x </a:t>
            </a:r>
            <a:r>
              <a:rPr lang="en-US" sz="3600">
                <a:solidFill>
                  <a:srgbClr val="FFFF00"/>
                </a:solidFill>
              </a:rPr>
              <a:t>a</a:t>
            </a:r>
            <a:r>
              <a:rPr lang="en-US">
                <a:solidFill>
                  <a:srgbClr val="FFFF00"/>
                </a:solidFill>
              </a:rPr>
              <a:t> x </a:t>
            </a:r>
            <a:r>
              <a:rPr lang="en-US" sz="3600">
                <a:solidFill>
                  <a:srgbClr val="FFFF00"/>
                </a:solidFill>
              </a:rPr>
              <a:t>t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CA" baseline="30000">
              <a:solidFill>
                <a:srgbClr val="FFFF00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09600" y="35814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3600">
                <a:solidFill>
                  <a:srgbClr val="FFFF00"/>
                </a:solidFill>
              </a:rPr>
              <a:t>d</a:t>
            </a:r>
            <a:r>
              <a:rPr lang="en-US">
                <a:solidFill>
                  <a:srgbClr val="FFFF00"/>
                </a:solidFill>
              </a:rPr>
              <a:t>  =   </a:t>
            </a:r>
            <a:r>
              <a:rPr lang="en-US" sz="3600">
                <a:solidFill>
                  <a:srgbClr val="FFFF00"/>
                </a:solidFill>
              </a:rPr>
              <a:t>13</a:t>
            </a:r>
            <a:r>
              <a:rPr lang="en-US">
                <a:solidFill>
                  <a:srgbClr val="FFFF00"/>
                </a:solidFill>
              </a:rPr>
              <a:t> x </a:t>
            </a:r>
            <a:r>
              <a:rPr lang="en-US" sz="3600">
                <a:solidFill>
                  <a:srgbClr val="FFFF00"/>
                </a:solidFill>
              </a:rPr>
              <a:t>5.0</a:t>
            </a:r>
            <a:r>
              <a:rPr lang="en-US">
                <a:solidFill>
                  <a:srgbClr val="FFFF00"/>
                </a:solidFill>
              </a:rPr>
              <a:t>  +  ½ x </a:t>
            </a:r>
            <a:r>
              <a:rPr lang="en-US" sz="3600">
                <a:solidFill>
                  <a:srgbClr val="FFFF00"/>
                </a:solidFill>
              </a:rPr>
              <a:t>1.9</a:t>
            </a:r>
            <a:r>
              <a:rPr lang="en-US">
                <a:solidFill>
                  <a:srgbClr val="FFFF00"/>
                </a:solidFill>
              </a:rPr>
              <a:t> x </a:t>
            </a:r>
            <a:r>
              <a:rPr lang="en-US" sz="3600">
                <a:solidFill>
                  <a:srgbClr val="FFFF00"/>
                </a:solidFill>
              </a:rPr>
              <a:t>5.0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endParaRPr lang="en-CA" sz="3200" baseline="30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utoUpdateAnimBg="0"/>
      <p:bldP spid="7189" grpId="0" autoUpdateAnimBg="0"/>
      <p:bldP spid="7190" grpId="0" autoUpdateAnimBg="0"/>
      <p:bldP spid="7191" grpId="0" autoUpdateAnimBg="0"/>
      <p:bldP spid="7193" grpId="0" autoUpdateAnimBg="0"/>
      <p:bldP spid="71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Distance &amp;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If we now take v</a:t>
            </a:r>
            <a:r>
              <a:rPr lang="en-CA" baseline="-25000" dirty="0" smtClean="0">
                <a:solidFill>
                  <a:schemeClr val="tx2"/>
                </a:solidFill>
              </a:rPr>
              <a:t>2</a:t>
            </a:r>
            <a:r>
              <a:rPr lang="en-CA" dirty="0" smtClean="0">
                <a:solidFill>
                  <a:schemeClr val="tx2"/>
                </a:solidFill>
              </a:rPr>
              <a:t> = v</a:t>
            </a:r>
            <a:r>
              <a:rPr lang="en-CA" baseline="-25000" dirty="0" smtClean="0">
                <a:solidFill>
                  <a:schemeClr val="tx2"/>
                </a:solidFill>
              </a:rPr>
              <a:t>1</a:t>
            </a:r>
            <a:r>
              <a:rPr lang="en-CA" dirty="0" smtClean="0">
                <a:solidFill>
                  <a:schemeClr val="tx2"/>
                </a:solidFill>
              </a:rPr>
              <a:t> + a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Δt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and rearrange it into                               </a:t>
            </a:r>
          </a:p>
          <a:p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nd then sub into</a:t>
            </a:r>
          </a:p>
          <a:p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We get</a:t>
            </a: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113214" y="3932186"/>
            <a:ext cx="3733800" cy="1147763"/>
            <a:chOff x="528" y="2990"/>
            <a:chExt cx="2352" cy="723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FFFF00"/>
                  </a:solidFill>
                </a:rPr>
                <a:t>Δd</a:t>
              </a:r>
              <a:r>
                <a:rPr lang="en-US" dirty="0">
                  <a:solidFill>
                    <a:srgbClr val="FFFF00"/>
                  </a:solidFill>
                </a:rPr>
                <a:t> =</a:t>
              </a:r>
              <a:endParaRPr lang="en-CA" dirty="0">
                <a:solidFill>
                  <a:srgbClr val="FFFF00"/>
                </a:solidFill>
              </a:endParaRP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9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352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dirty="0" err="1" smtClean="0">
                  <a:solidFill>
                    <a:srgbClr val="FFFF00"/>
                  </a:solidFill>
                </a:rPr>
                <a:t>t</a:t>
              </a:r>
              <a:endParaRPr lang="en-CA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2259014" y="2528513"/>
            <a:ext cx="2909888" cy="1147763"/>
            <a:chOff x="528" y="2990"/>
            <a:chExt cx="1833" cy="723"/>
          </a:xfrm>
        </p:grpSpPr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dirty="0" err="1">
                  <a:solidFill>
                    <a:srgbClr val="FFFF00"/>
                  </a:solidFill>
                </a:rPr>
                <a:t>t</a:t>
              </a: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rgbClr val="FFFF00"/>
                  </a:solidFill>
                </a:rPr>
                <a:t>=</a:t>
              </a:r>
              <a:endParaRPr lang="en-CA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FFFF00"/>
                  </a:solidFill>
                </a:rPr>
                <a:t>v</a:t>
              </a:r>
              <a:r>
                <a:rPr lang="en-US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dirty="0" smtClean="0">
                  <a:solidFill>
                    <a:srgbClr val="FFFF00"/>
                  </a:solidFill>
                </a:rPr>
                <a:t>  -  v</a:t>
              </a:r>
              <a:r>
                <a:rPr lang="en-US" baseline="-25000" dirty="0" smtClean="0">
                  <a:solidFill>
                    <a:srgbClr val="FFFF00"/>
                  </a:solidFill>
                </a:rPr>
                <a:t>1</a:t>
              </a:r>
              <a:endParaRPr lang="en-CA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FFFF00"/>
                  </a:solidFill>
                </a:rPr>
                <a:t>a</a:t>
              </a:r>
              <a:endParaRPr lang="en-CA" dirty="0">
                <a:solidFill>
                  <a:srgbClr val="FFFF00"/>
                </a:solidFill>
              </a:endParaRPr>
            </a:p>
          </p:txBody>
        </p:sp>
        <p:sp>
          <p:nvSpPr>
            <p:cNvPr id="18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474914" y="5289748"/>
            <a:ext cx="3276600" cy="1423988"/>
            <a:chOff x="384" y="3168"/>
            <a:chExt cx="2064" cy="897"/>
          </a:xfrm>
        </p:grpSpPr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384" y="3408"/>
              <a:ext cx="7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err="1">
                  <a:solidFill>
                    <a:srgbClr val="FFFF00"/>
                  </a:solidFill>
                </a:rPr>
                <a:t>Δd</a:t>
              </a:r>
              <a:r>
                <a:rPr lang="en-US" dirty="0" smtClean="0">
                  <a:solidFill>
                    <a:srgbClr val="FFFF00"/>
                  </a:solidFill>
                </a:rPr>
                <a:t>  </a:t>
              </a:r>
              <a:r>
                <a:rPr lang="en-US" dirty="0">
                  <a:solidFill>
                    <a:srgbClr val="FFFF00"/>
                  </a:solidFill>
                </a:rPr>
                <a:t>=   </a:t>
              </a:r>
              <a:endParaRPr lang="en-CA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296" y="3168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 – 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1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</a:rPr>
                <a:t> </a:t>
              </a:r>
              <a:endParaRPr lang="en-CA" sz="3200" dirty="0">
                <a:solidFill>
                  <a:srgbClr val="FFFF00"/>
                </a:solidFill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1104" y="3648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1479" y="3700"/>
              <a:ext cx="5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2a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35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Distance &amp; Acceleration</a:t>
            </a:r>
            <a:endParaRPr lang="en-CA" dirty="0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838200"/>
            <a:ext cx="868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6838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Case </a:t>
            </a:r>
            <a:r>
              <a:rPr lang="en-US" dirty="0" smtClean="0">
                <a:solidFill>
                  <a:srgbClr val="FFFF00"/>
                </a:solidFill>
              </a:rPr>
              <a:t>5:</a:t>
            </a:r>
            <a:r>
              <a:rPr lang="en-US" dirty="0" smtClean="0"/>
              <a:t> </a:t>
            </a:r>
            <a:r>
              <a:rPr lang="en-US" dirty="0"/>
              <a:t>Non-Uniform Motion: </a:t>
            </a:r>
            <a:r>
              <a:rPr lang="en-US" dirty="0" smtClean="0">
                <a:hlinkClick r:id="rId2" action="ppaction://hlinkfile"/>
              </a:rPr>
              <a:t>(Landing a Jet Plane Video)</a:t>
            </a:r>
            <a:endParaRPr lang="en-US" dirty="0"/>
          </a:p>
          <a:p>
            <a:pPr marL="96838">
              <a:spcBef>
                <a:spcPct val="50000"/>
              </a:spcBef>
            </a:pPr>
            <a:r>
              <a:rPr lang="en-US" sz="3200" dirty="0">
                <a:solidFill>
                  <a:srgbClr val="00FF00"/>
                </a:solidFill>
              </a:rPr>
              <a:t>How far does the car now go in while accelerating at 2.6 m/s</a:t>
            </a:r>
            <a:r>
              <a:rPr lang="en-US" sz="3200" baseline="30000" dirty="0">
                <a:solidFill>
                  <a:srgbClr val="00FF00"/>
                </a:solidFill>
              </a:rPr>
              <a:t>2 </a:t>
            </a:r>
            <a:r>
              <a:rPr lang="en-US" sz="3200" dirty="0">
                <a:solidFill>
                  <a:srgbClr val="00FF00"/>
                </a:solidFill>
              </a:rPr>
              <a:t>while increasing its speed from 13 m/s to 35 m/s?</a:t>
            </a:r>
            <a:endParaRPr lang="en-CA" sz="3200" dirty="0">
              <a:solidFill>
                <a:srgbClr val="00FF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2400" y="4343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 there is no </a:t>
            </a:r>
            <a:r>
              <a:rPr lang="en-US">
                <a:solidFill>
                  <a:schemeClr val="hlink"/>
                </a:solidFill>
              </a:rPr>
              <a:t>time</a:t>
            </a:r>
            <a:r>
              <a:rPr lang="en-US"/>
              <a:t> in this problem another </a:t>
            </a:r>
            <a:r>
              <a:rPr lang="en-US">
                <a:solidFill>
                  <a:schemeClr val="hlink"/>
                </a:solidFill>
              </a:rPr>
              <a:t>new</a:t>
            </a:r>
            <a:r>
              <a:rPr lang="en-US"/>
              <a:t> equation is needed.</a:t>
            </a:r>
            <a:endParaRPr lang="en-C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2957513"/>
            <a:ext cx="7467600" cy="1385887"/>
            <a:chOff x="336" y="1863"/>
            <a:chExt cx="4704" cy="873"/>
          </a:xfrm>
        </p:grpSpPr>
        <p:sp>
          <p:nvSpPr>
            <p:cNvPr id="15373" name="Line 4"/>
            <p:cNvSpPr>
              <a:spLocks noChangeShapeType="1"/>
            </p:cNvSpPr>
            <p:nvPr/>
          </p:nvSpPr>
          <p:spPr bwMode="auto">
            <a:xfrm>
              <a:off x="1152" y="2160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5"/>
            <p:cNvSpPr txBox="1">
              <a:spLocks noChangeArrowheads="1"/>
            </p:cNvSpPr>
            <p:nvPr/>
          </p:nvSpPr>
          <p:spPr bwMode="auto">
            <a:xfrm>
              <a:off x="336" y="2448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</a:rPr>
                <a:t>v</a:t>
              </a:r>
              <a:r>
                <a:rPr lang="en-US" baseline="-25000">
                  <a:solidFill>
                    <a:srgbClr val="00FF00"/>
                  </a:solidFill>
                </a:rPr>
                <a:t>1</a:t>
              </a:r>
              <a:r>
                <a:rPr lang="en-US">
                  <a:solidFill>
                    <a:srgbClr val="00FF00"/>
                  </a:solidFill>
                </a:rPr>
                <a:t> = 13 m/s</a:t>
              </a:r>
              <a:endParaRPr lang="en-CA">
                <a:solidFill>
                  <a:srgbClr val="00FF00"/>
                </a:solidFill>
              </a:endParaRPr>
            </a:p>
          </p:txBody>
        </p:sp>
        <p:sp>
          <p:nvSpPr>
            <p:cNvPr id="15375" name="Text Box 6"/>
            <p:cNvSpPr txBox="1">
              <a:spLocks noChangeArrowheads="1"/>
            </p:cNvSpPr>
            <p:nvPr/>
          </p:nvSpPr>
          <p:spPr bwMode="auto">
            <a:xfrm>
              <a:off x="2256" y="235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a = 2.6 m/s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endParaRPr lang="en-CA" baseline="30000">
                <a:solidFill>
                  <a:schemeClr val="tx2"/>
                </a:solidFill>
              </a:endParaRPr>
            </a:p>
          </p:txBody>
        </p:sp>
        <p:sp>
          <p:nvSpPr>
            <p:cNvPr id="15376" name="Line 7"/>
            <p:cNvSpPr>
              <a:spLocks noChangeShapeType="1"/>
            </p:cNvSpPr>
            <p:nvPr/>
          </p:nvSpPr>
          <p:spPr bwMode="auto">
            <a:xfrm>
              <a:off x="4272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8"/>
            <p:cNvSpPr>
              <a:spLocks noChangeShapeType="1"/>
            </p:cNvSpPr>
            <p:nvPr/>
          </p:nvSpPr>
          <p:spPr bwMode="auto">
            <a:xfrm>
              <a:off x="1139" y="202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Rectangle 9"/>
            <p:cNvSpPr>
              <a:spLocks noChangeArrowheads="1"/>
            </p:cNvSpPr>
            <p:nvPr/>
          </p:nvSpPr>
          <p:spPr bwMode="auto">
            <a:xfrm>
              <a:off x="3888" y="240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  <a:cs typeface="Times New Roman" pitchFamily="18" charset="0"/>
                </a:rPr>
                <a:t>v</a:t>
              </a:r>
              <a:r>
                <a:rPr lang="en-US" baseline="-25000">
                  <a:solidFill>
                    <a:srgbClr val="00FF00"/>
                  </a:solidFill>
                  <a:cs typeface="Times New Roman" pitchFamily="18" charset="0"/>
                </a:rPr>
                <a:t>2</a:t>
              </a:r>
              <a:r>
                <a:rPr lang="en-US">
                  <a:solidFill>
                    <a:srgbClr val="00FF00"/>
                  </a:solidFill>
                </a:rPr>
                <a:t>= 35 m/s</a:t>
              </a:r>
              <a:endParaRPr lang="en-CA">
                <a:solidFill>
                  <a:srgbClr val="00FF00"/>
                </a:solidFill>
              </a:endParaRPr>
            </a:p>
          </p:txBody>
        </p:sp>
        <p:sp>
          <p:nvSpPr>
            <p:cNvPr id="15379" name="Text Box 10"/>
            <p:cNvSpPr txBox="1">
              <a:spLocks noChangeArrowheads="1"/>
            </p:cNvSpPr>
            <p:nvPr/>
          </p:nvSpPr>
          <p:spPr bwMode="auto">
            <a:xfrm>
              <a:off x="2309" y="1863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d</a:t>
              </a:r>
              <a:endParaRPr lang="en-CA"/>
            </a:p>
          </p:txBody>
        </p:sp>
        <p:pic>
          <p:nvPicPr>
            <p:cNvPr id="15380" name="Picture 14" descr="C:\Documents and Settings\Science\Application Data\Microsoft\Media Catalog\Ford Shelby GR-1 Concept 2004 - 100x7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7" y="1873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004048" y="5157192"/>
            <a:ext cx="3276600" cy="1423988"/>
            <a:chOff x="384" y="3168"/>
            <a:chExt cx="2064" cy="897"/>
          </a:xfrm>
        </p:grpSpPr>
        <p:sp>
          <p:nvSpPr>
            <p:cNvPr id="15369" name="Text Box 12"/>
            <p:cNvSpPr txBox="1">
              <a:spLocks noChangeArrowheads="1"/>
            </p:cNvSpPr>
            <p:nvPr/>
          </p:nvSpPr>
          <p:spPr bwMode="auto">
            <a:xfrm>
              <a:off x="384" y="3408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smtClean="0">
                  <a:solidFill>
                    <a:srgbClr val="FFFF00"/>
                  </a:solidFill>
                </a:rPr>
                <a:t>d</a:t>
              </a:r>
              <a:r>
                <a:rPr lang="en-US" dirty="0" smtClean="0">
                  <a:solidFill>
                    <a:srgbClr val="FFFF00"/>
                  </a:solidFill>
                </a:rPr>
                <a:t>  </a:t>
              </a:r>
              <a:r>
                <a:rPr lang="en-US" dirty="0">
                  <a:solidFill>
                    <a:srgbClr val="FFFF00"/>
                  </a:solidFill>
                </a:rPr>
                <a:t>=   </a:t>
              </a:r>
              <a:endParaRPr lang="en-CA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15370" name="Text Box 16"/>
            <p:cNvSpPr txBox="1">
              <a:spLocks noChangeArrowheads="1"/>
            </p:cNvSpPr>
            <p:nvPr/>
          </p:nvSpPr>
          <p:spPr bwMode="auto">
            <a:xfrm>
              <a:off x="1296" y="3168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 – 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1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</a:rPr>
                <a:t> </a:t>
              </a:r>
              <a:endParaRPr lang="en-CA" sz="3200" dirty="0">
                <a:solidFill>
                  <a:srgbClr val="FFFF00"/>
                </a:solidFill>
              </a:endParaRPr>
            </a:p>
          </p:txBody>
        </p:sp>
        <p:sp>
          <p:nvSpPr>
            <p:cNvPr id="15371" name="Line 17"/>
            <p:cNvSpPr>
              <a:spLocks noChangeShapeType="1"/>
            </p:cNvSpPr>
            <p:nvPr/>
          </p:nvSpPr>
          <p:spPr bwMode="auto">
            <a:xfrm>
              <a:off x="1104" y="3648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8"/>
            <p:cNvSpPr txBox="1">
              <a:spLocks noChangeArrowheads="1"/>
            </p:cNvSpPr>
            <p:nvPr/>
          </p:nvSpPr>
          <p:spPr bwMode="auto">
            <a:xfrm>
              <a:off x="1479" y="3700"/>
              <a:ext cx="5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2a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51520" y="4941168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6738" indent="-566738">
              <a:spcBef>
                <a:spcPct val="50000"/>
              </a:spcBef>
            </a:pPr>
            <a:r>
              <a:rPr lang="en-US" sz="1800" dirty="0"/>
              <a:t>Note: </a:t>
            </a:r>
            <a:r>
              <a:rPr lang="en-US" sz="1800" dirty="0" smtClean="0"/>
              <a:t>   On </a:t>
            </a:r>
            <a:r>
              <a:rPr lang="en-US" sz="1800" dirty="0" smtClean="0"/>
              <a:t>some</a:t>
            </a:r>
            <a:r>
              <a:rPr lang="en-US" sz="1800" dirty="0" smtClean="0"/>
              <a:t> </a:t>
            </a:r>
            <a:r>
              <a:rPr lang="en-US" sz="1800" dirty="0" smtClean="0"/>
              <a:t>formula </a:t>
            </a:r>
            <a:r>
              <a:rPr lang="en-US" sz="1800" dirty="0" smtClean="0"/>
              <a:t>sheets:</a:t>
            </a:r>
            <a:endParaRPr lang="en-CA" sz="1800" dirty="0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51520" y="5445224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{v</a:t>
            </a:r>
            <a:r>
              <a:rPr lang="en-US" sz="3200" baseline="-2500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sz="3200" baseline="30000" dirty="0">
                <a:solidFill>
                  <a:srgbClr val="FFFF00"/>
                </a:solidFill>
                <a:cs typeface="Times New Roman" pitchFamily="18" charset="0"/>
              </a:rPr>
              <a:t>2 </a:t>
            </a:r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= v</a:t>
            </a:r>
            <a:r>
              <a:rPr lang="en-US" sz="3200" baseline="-25000" dirty="0">
                <a:solidFill>
                  <a:srgbClr val="FFFF00"/>
                </a:solidFill>
                <a:cs typeface="Times New Roman" pitchFamily="18" charset="0"/>
              </a:rPr>
              <a:t>1</a:t>
            </a:r>
            <a:r>
              <a:rPr lang="en-US" sz="3200" baseline="30000" dirty="0">
                <a:solidFill>
                  <a:srgbClr val="FFFF00"/>
                </a:solidFill>
                <a:cs typeface="Times New Roman" pitchFamily="18" charset="0"/>
              </a:rPr>
              <a:t>2  </a:t>
            </a:r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+  2ad}</a:t>
            </a:r>
            <a:endParaRPr lang="en-CA" sz="3200" baseline="300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9952" y="494116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To solve for distance: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3" grpId="0" autoUpdateAnimBg="0"/>
      <p:bldP spid="8211" grpId="0" autoUpdateAnimBg="0"/>
      <p:bldP spid="8213" grpId="0" autoUpdateAnimBg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2000" y="1905000"/>
            <a:ext cx="3276600" cy="1423988"/>
            <a:chOff x="480" y="1200"/>
            <a:chExt cx="2064" cy="897"/>
          </a:xfrm>
        </p:grpSpPr>
        <p:sp>
          <p:nvSpPr>
            <p:cNvPr id="16401" name="Text Box 4"/>
            <p:cNvSpPr txBox="1">
              <a:spLocks noChangeArrowheads="1"/>
            </p:cNvSpPr>
            <p:nvPr/>
          </p:nvSpPr>
          <p:spPr bwMode="auto">
            <a:xfrm>
              <a:off x="480" y="1440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sz="3600">
                  <a:solidFill>
                    <a:srgbClr val="FFFF00"/>
                  </a:solidFill>
                </a:rPr>
                <a:t>d</a:t>
              </a:r>
              <a:r>
                <a:rPr lang="en-US">
                  <a:solidFill>
                    <a:srgbClr val="FFFF00"/>
                  </a:solidFill>
                </a:rPr>
                <a:t>  =   </a:t>
              </a:r>
              <a:endParaRPr lang="en-CA" baseline="30000">
                <a:solidFill>
                  <a:srgbClr val="FFFF00"/>
                </a:solidFill>
              </a:endParaRPr>
            </a:p>
          </p:txBody>
        </p:sp>
        <p:sp>
          <p:nvSpPr>
            <p:cNvPr id="16402" name="Text Box 5"/>
            <p:cNvSpPr txBox="1">
              <a:spLocks noChangeArrowheads="1"/>
            </p:cNvSpPr>
            <p:nvPr/>
          </p:nvSpPr>
          <p:spPr bwMode="auto">
            <a:xfrm>
              <a:off x="1392" y="1200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v</a:t>
              </a:r>
              <a:r>
                <a:rPr lang="en-US" sz="3200" baseline="-2500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baseline="3000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 – v</a:t>
              </a:r>
              <a:r>
                <a:rPr lang="en-US" sz="3200" baseline="-25000">
                  <a:solidFill>
                    <a:srgbClr val="FFFF00"/>
                  </a:solidFill>
                  <a:cs typeface="Times New Roman" pitchFamily="18" charset="0"/>
                </a:rPr>
                <a:t>1</a:t>
              </a:r>
              <a:r>
                <a:rPr lang="en-US" sz="3200" baseline="3000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  <p:sp>
          <p:nvSpPr>
            <p:cNvPr id="16403" name="Line 6"/>
            <p:cNvSpPr>
              <a:spLocks noChangeShapeType="1"/>
            </p:cNvSpPr>
            <p:nvPr/>
          </p:nvSpPr>
          <p:spPr bwMode="auto">
            <a:xfrm>
              <a:off x="1200" y="1680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7"/>
            <p:cNvSpPr txBox="1">
              <a:spLocks noChangeArrowheads="1"/>
            </p:cNvSpPr>
            <p:nvPr/>
          </p:nvSpPr>
          <p:spPr bwMode="auto">
            <a:xfrm>
              <a:off x="1575" y="1732"/>
              <a:ext cx="5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2a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3657600"/>
            <a:ext cx="3276600" cy="1423988"/>
            <a:chOff x="480" y="2304"/>
            <a:chExt cx="2064" cy="897"/>
          </a:xfrm>
        </p:grpSpPr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480" y="2544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sz="3600">
                  <a:solidFill>
                    <a:srgbClr val="FFFF00"/>
                  </a:solidFill>
                </a:rPr>
                <a:t>d</a:t>
              </a:r>
              <a:r>
                <a:rPr lang="en-US">
                  <a:solidFill>
                    <a:srgbClr val="FFFF00"/>
                  </a:solidFill>
                </a:rPr>
                <a:t>  =   </a:t>
              </a:r>
              <a:endParaRPr lang="en-CA" baseline="30000">
                <a:solidFill>
                  <a:srgbClr val="FFFF00"/>
                </a:solidFill>
              </a:endParaRP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1392" y="2304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35</a:t>
              </a:r>
              <a:r>
                <a:rPr lang="en-US" sz="3200" baseline="3000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 – 13</a:t>
              </a:r>
              <a:r>
                <a:rPr lang="en-US" sz="3200" baseline="3000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  <p:sp>
          <p:nvSpPr>
            <p:cNvPr id="16399" name="Line 10"/>
            <p:cNvSpPr>
              <a:spLocks noChangeShapeType="1"/>
            </p:cNvSpPr>
            <p:nvPr/>
          </p:nvSpPr>
          <p:spPr bwMode="auto">
            <a:xfrm>
              <a:off x="1200" y="2784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1"/>
            <p:cNvSpPr txBox="1">
              <a:spLocks noChangeArrowheads="1"/>
            </p:cNvSpPr>
            <p:nvPr/>
          </p:nvSpPr>
          <p:spPr bwMode="auto">
            <a:xfrm>
              <a:off x="1575" y="2836"/>
              <a:ext cx="8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2 x 2.6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09600" y="5434013"/>
            <a:ext cx="4038600" cy="1423987"/>
            <a:chOff x="384" y="3423"/>
            <a:chExt cx="2544" cy="897"/>
          </a:xfrm>
        </p:grpSpPr>
        <p:sp>
          <p:nvSpPr>
            <p:cNvPr id="16393" name="Text Box 12"/>
            <p:cNvSpPr txBox="1">
              <a:spLocks noChangeArrowheads="1"/>
            </p:cNvSpPr>
            <p:nvPr/>
          </p:nvSpPr>
          <p:spPr bwMode="auto">
            <a:xfrm>
              <a:off x="384" y="3663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sz="3600">
                  <a:solidFill>
                    <a:srgbClr val="FFFF00"/>
                  </a:solidFill>
                </a:rPr>
                <a:t>d</a:t>
              </a:r>
              <a:r>
                <a:rPr lang="en-US">
                  <a:solidFill>
                    <a:srgbClr val="FFFF00"/>
                  </a:solidFill>
                </a:rPr>
                <a:t>  =   </a:t>
              </a:r>
              <a:endParaRPr lang="en-CA" baseline="30000">
                <a:solidFill>
                  <a:srgbClr val="FFFF00"/>
                </a:solidFill>
              </a:endParaRPr>
            </a:p>
          </p:txBody>
        </p:sp>
        <p:sp>
          <p:nvSpPr>
            <p:cNvPr id="16394" name="Text Box 13"/>
            <p:cNvSpPr txBox="1">
              <a:spLocks noChangeArrowheads="1"/>
            </p:cNvSpPr>
            <p:nvPr/>
          </p:nvSpPr>
          <p:spPr bwMode="auto">
            <a:xfrm>
              <a:off x="1296" y="3423"/>
              <a:ext cx="16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(1225 – 169)</a:t>
              </a:r>
              <a:endParaRPr lang="en-CA" sz="3200">
                <a:solidFill>
                  <a:srgbClr val="FFFF00"/>
                </a:solidFill>
              </a:endParaRPr>
            </a:p>
          </p:txBody>
        </p:sp>
        <p:sp>
          <p:nvSpPr>
            <p:cNvPr id="16395" name="Line 14"/>
            <p:cNvSpPr>
              <a:spLocks noChangeShapeType="1"/>
            </p:cNvSpPr>
            <p:nvPr/>
          </p:nvSpPr>
          <p:spPr bwMode="auto">
            <a:xfrm>
              <a:off x="1104" y="3903"/>
              <a:ext cx="16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Text Box 15"/>
            <p:cNvSpPr txBox="1">
              <a:spLocks noChangeArrowheads="1"/>
            </p:cNvSpPr>
            <p:nvPr/>
          </p:nvSpPr>
          <p:spPr bwMode="auto">
            <a:xfrm>
              <a:off x="1776" y="3955"/>
              <a:ext cx="5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5.2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791200" y="2209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New equation.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15000" y="411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substitution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562600" y="5715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The math.</a:t>
            </a:r>
            <a:endParaRPr lang="en-CA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utoUpdateAnimBg="0"/>
      <p:bldP spid="9234" grpId="0" autoUpdateAnimBg="0"/>
      <p:bldP spid="92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0" y="1905000"/>
            <a:ext cx="3276600" cy="2155825"/>
            <a:chOff x="480" y="1200"/>
            <a:chExt cx="2064" cy="1358"/>
          </a:xfrm>
        </p:grpSpPr>
        <p:sp>
          <p:nvSpPr>
            <p:cNvPr id="17415" name="Text Box 3"/>
            <p:cNvSpPr txBox="1">
              <a:spLocks noChangeArrowheads="1"/>
            </p:cNvSpPr>
            <p:nvPr/>
          </p:nvSpPr>
          <p:spPr bwMode="auto">
            <a:xfrm>
              <a:off x="480" y="1440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sz="3600">
                  <a:solidFill>
                    <a:srgbClr val="FFFF00"/>
                  </a:solidFill>
                </a:rPr>
                <a:t>d</a:t>
              </a:r>
              <a:r>
                <a:rPr lang="en-US">
                  <a:solidFill>
                    <a:srgbClr val="FFFF00"/>
                  </a:solidFill>
                </a:rPr>
                <a:t>  =   </a:t>
              </a:r>
              <a:endParaRPr lang="en-CA" baseline="30000">
                <a:solidFill>
                  <a:srgbClr val="FFFF00"/>
                </a:solidFill>
              </a:endParaRPr>
            </a:p>
          </p:txBody>
        </p:sp>
        <p:sp>
          <p:nvSpPr>
            <p:cNvPr id="17416" name="Text Box 4"/>
            <p:cNvSpPr txBox="1">
              <a:spLocks noChangeArrowheads="1"/>
            </p:cNvSpPr>
            <p:nvPr/>
          </p:nvSpPr>
          <p:spPr bwMode="auto">
            <a:xfrm>
              <a:off x="1392" y="1200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1056</a:t>
              </a:r>
              <a:endParaRPr lang="en-CA" sz="3200">
                <a:solidFill>
                  <a:srgbClr val="FFFF00"/>
                </a:solidFill>
              </a:endParaRPr>
            </a:p>
          </p:txBody>
        </p:sp>
        <p:sp>
          <p:nvSpPr>
            <p:cNvPr id="17417" name="Line 5"/>
            <p:cNvSpPr>
              <a:spLocks noChangeShapeType="1"/>
            </p:cNvSpPr>
            <p:nvPr/>
          </p:nvSpPr>
          <p:spPr bwMode="auto">
            <a:xfrm>
              <a:off x="1200" y="1680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6"/>
            <p:cNvSpPr txBox="1">
              <a:spLocks noChangeArrowheads="1"/>
            </p:cNvSpPr>
            <p:nvPr/>
          </p:nvSpPr>
          <p:spPr bwMode="auto">
            <a:xfrm>
              <a:off x="1575" y="1732"/>
              <a:ext cx="59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5.2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3600">
                <a:solidFill>
                  <a:srgbClr val="FFFF00"/>
                </a:solidFill>
              </a:rPr>
              <a:t>d</a:t>
            </a:r>
            <a:r>
              <a:rPr lang="en-US">
                <a:solidFill>
                  <a:srgbClr val="FFFF00"/>
                </a:solidFill>
              </a:rPr>
              <a:t>  =   </a:t>
            </a:r>
            <a:r>
              <a:rPr lang="en-US" sz="3200">
                <a:solidFill>
                  <a:srgbClr val="FFFF00"/>
                </a:solidFill>
              </a:rPr>
              <a:t>203 m</a:t>
            </a:r>
            <a:endParaRPr lang="en-CA" sz="3200" baseline="30000">
              <a:solidFill>
                <a:srgbClr val="FFFF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14800" y="38862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58825" indent="-758825"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Note: Use this equation when you are not given the time in the problem.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029200" y="2438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More math.</a:t>
            </a:r>
            <a:endParaRPr lang="en-CA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55" grpId="0" autoUpdateAnimBg="0"/>
      <p:bldP spid="102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Distance &amp;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In summary, in addition to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We now have: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Text Box 1041"/>
          <p:cNvSpPr txBox="1">
            <a:spLocks noChangeArrowheads="1"/>
          </p:cNvSpPr>
          <p:nvPr/>
        </p:nvSpPr>
        <p:spPr bwMode="auto">
          <a:xfrm>
            <a:off x="5652120" y="198886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v</a:t>
            </a:r>
            <a:r>
              <a:rPr lang="en-US" sz="3200" baseline="-25000" dirty="0">
                <a:solidFill>
                  <a:schemeClr val="tx2"/>
                </a:solidFill>
              </a:rPr>
              <a:t>2</a:t>
            </a:r>
            <a:r>
              <a:rPr lang="en-US" sz="3200" dirty="0">
                <a:solidFill>
                  <a:schemeClr val="tx2"/>
                </a:solidFill>
              </a:rPr>
              <a:t>  =  v</a:t>
            </a:r>
            <a:r>
              <a:rPr lang="en-US" sz="3200" baseline="-25000" dirty="0">
                <a:solidFill>
                  <a:schemeClr val="tx2"/>
                </a:solidFill>
              </a:rPr>
              <a:t>1</a:t>
            </a:r>
            <a:r>
              <a:rPr lang="en-US" sz="3200" dirty="0">
                <a:solidFill>
                  <a:schemeClr val="tx2"/>
                </a:solidFill>
              </a:rPr>
              <a:t>  +  </a:t>
            </a:r>
            <a:r>
              <a:rPr lang="en-US" sz="3200" dirty="0" err="1" smtClean="0">
                <a:solidFill>
                  <a:schemeClr val="tx2"/>
                </a:solidFill>
              </a:rPr>
              <a:t>a</a:t>
            </a:r>
            <a:r>
              <a:rPr lang="en-US" sz="3200" dirty="0" err="1">
                <a:solidFill>
                  <a:srgbClr val="FFFF00"/>
                </a:solidFill>
              </a:rPr>
              <a:t>Δ</a:t>
            </a:r>
            <a:r>
              <a:rPr lang="en-US" sz="3200" dirty="0" err="1" smtClean="0">
                <a:solidFill>
                  <a:schemeClr val="tx2"/>
                </a:solidFill>
              </a:rPr>
              <a:t>t</a:t>
            </a:r>
            <a:endParaRPr lang="en-CA" sz="3200" dirty="0">
              <a:solidFill>
                <a:schemeClr val="tx2"/>
              </a:solidFill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785220" y="2780928"/>
            <a:ext cx="3733800" cy="1147763"/>
            <a:chOff x="528" y="2990"/>
            <a:chExt cx="2352" cy="723"/>
          </a:xfrm>
        </p:grpSpPr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FFFF00"/>
                  </a:solidFill>
                </a:rPr>
                <a:t>Δd</a:t>
              </a:r>
              <a:r>
                <a:rPr lang="en-US" dirty="0">
                  <a:solidFill>
                    <a:srgbClr val="FFFF00"/>
                  </a:solidFill>
                </a:rPr>
                <a:t> =</a:t>
              </a:r>
              <a:endParaRPr lang="en-CA" dirty="0">
                <a:solidFill>
                  <a:srgbClr val="FFFF00"/>
                </a:solidFill>
              </a:endParaRPr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8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0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2352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dirty="0" err="1">
                  <a:solidFill>
                    <a:srgbClr val="FFFF00"/>
                  </a:solidFill>
                </a:rPr>
                <a:t>t</a:t>
              </a:r>
              <a:endParaRPr lang="en-CA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419872" y="4221088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err="1">
                <a:solidFill>
                  <a:srgbClr val="FFFF00"/>
                </a:solidFill>
              </a:rPr>
              <a:t>d</a:t>
            </a:r>
            <a:r>
              <a:rPr lang="en-US" sz="2800" dirty="0">
                <a:solidFill>
                  <a:srgbClr val="FFFF00"/>
                </a:solidFill>
              </a:rPr>
              <a:t>  =   </a:t>
            </a:r>
            <a:r>
              <a:rPr lang="en-US" sz="4000" dirty="0">
                <a:solidFill>
                  <a:srgbClr val="FFFF00"/>
                </a:solidFill>
              </a:rPr>
              <a:t>v</a:t>
            </a:r>
            <a:r>
              <a:rPr lang="en-US" sz="2800" baseline="-25000" dirty="0">
                <a:solidFill>
                  <a:srgbClr val="FFFF00"/>
                </a:solidFill>
              </a:rPr>
              <a:t>1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err="1" smtClean="0">
                <a:solidFill>
                  <a:srgbClr val="FFFF00"/>
                </a:solidFill>
              </a:rPr>
              <a:t>t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rgbClr val="FFFF00"/>
                </a:solidFill>
              </a:rPr>
              <a:t>+  ½ </a:t>
            </a:r>
            <a:r>
              <a:rPr lang="en-US" sz="4000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en-US" sz="4000" dirty="0" smtClean="0">
                <a:solidFill>
                  <a:srgbClr val="FFFF00"/>
                </a:solidFill>
              </a:rPr>
              <a:t>t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endParaRPr lang="en-CA" sz="2800" baseline="30000" dirty="0">
              <a:solidFill>
                <a:srgbClr val="FFFF00"/>
              </a:solidFill>
            </a:endParaRPr>
          </a:p>
        </p:txBody>
      </p: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3823320" y="5283912"/>
            <a:ext cx="3276600" cy="1423988"/>
            <a:chOff x="384" y="3168"/>
            <a:chExt cx="2064" cy="897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4" y="3408"/>
              <a:ext cx="7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err="1">
                  <a:solidFill>
                    <a:srgbClr val="FFFF00"/>
                  </a:solidFill>
                </a:rPr>
                <a:t>Δd</a:t>
              </a:r>
              <a:r>
                <a:rPr lang="en-US" dirty="0" smtClean="0">
                  <a:solidFill>
                    <a:srgbClr val="FFFF00"/>
                  </a:solidFill>
                </a:rPr>
                <a:t>  </a:t>
              </a:r>
              <a:r>
                <a:rPr lang="en-US" dirty="0">
                  <a:solidFill>
                    <a:srgbClr val="FFFF00"/>
                  </a:solidFill>
                </a:rPr>
                <a:t>=   </a:t>
              </a:r>
              <a:endParaRPr lang="en-CA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296" y="3168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  <a:cs typeface="Times New Roman" pitchFamily="18" charset="0"/>
                </a:rPr>
                <a:t> – v</a:t>
              </a:r>
              <a:r>
                <a:rPr lang="en-US" sz="3200" baseline="-25000" dirty="0">
                  <a:solidFill>
                    <a:srgbClr val="FFFF00"/>
                  </a:solidFill>
                  <a:cs typeface="Times New Roman" pitchFamily="18" charset="0"/>
                </a:rPr>
                <a:t>1</a:t>
              </a:r>
              <a:r>
                <a:rPr lang="en-US" sz="3200" baseline="30000" dirty="0">
                  <a:solidFill>
                    <a:srgbClr val="FFFF00"/>
                  </a:solidFill>
                  <a:cs typeface="Times New Roman" pitchFamily="18" charset="0"/>
                </a:rPr>
                <a:t>2</a:t>
              </a:r>
              <a:r>
                <a:rPr lang="en-US" sz="3200" dirty="0">
                  <a:solidFill>
                    <a:srgbClr val="FFFF00"/>
                  </a:solidFill>
                </a:rPr>
                <a:t> </a:t>
              </a:r>
              <a:endParaRPr lang="en-CA" sz="3200" dirty="0">
                <a:solidFill>
                  <a:srgbClr val="FFFF00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104" y="3648"/>
              <a:ext cx="134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479" y="3700"/>
              <a:ext cx="5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2a</a:t>
              </a:r>
              <a:r>
                <a:rPr lang="en-US" sz="3200">
                  <a:solidFill>
                    <a:srgbClr val="FFFF00"/>
                  </a:solidFill>
                </a:rPr>
                <a:t> </a:t>
              </a:r>
              <a:endParaRPr lang="en-CA" sz="32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51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133600" y="5181600"/>
            <a:ext cx="2667000" cy="1371600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12294" name="Text Box 6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2874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FF00"/>
                </a:solidFill>
              </a:rPr>
              <a:t>Acceleration:</a:t>
            </a:r>
            <a:endParaRPr lang="en-CA" sz="3600" dirty="0">
              <a:solidFill>
                <a:srgbClr val="00FF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15240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Rate of change of velocity</a:t>
            </a:r>
            <a:endParaRPr lang="en-CA" sz="36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43000" y="2286000"/>
            <a:ext cx="6477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Measures how an objects velocity (or speed) is changing over time</a:t>
            </a:r>
            <a:endParaRPr lang="en-CA" sz="36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62200" y="4114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  = 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581400" y="3810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Change in velocity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630613" y="44751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Change in time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657600" y="4371975"/>
            <a:ext cx="2362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38400" y="5334000"/>
            <a:ext cx="1981200" cy="1071563"/>
            <a:chOff x="384" y="3418"/>
            <a:chExt cx="1248" cy="675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84" y="360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 = </a:t>
              </a:r>
              <a:endParaRPr lang="en-CA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008" y="374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Text Box 16"/>
            <p:cNvSpPr txBox="1">
              <a:spLocks noChangeArrowheads="1"/>
            </p:cNvSpPr>
            <p:nvPr/>
          </p:nvSpPr>
          <p:spPr bwMode="auto">
            <a:xfrm>
              <a:off x="1096" y="341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Δv</a:t>
              </a:r>
              <a:endParaRPr lang="en-CA">
                <a:cs typeface="Times New Roman" pitchFamily="18" charset="0"/>
              </a:endParaRPr>
            </a:p>
          </p:txBody>
        </p:sp>
        <p:sp>
          <p:nvSpPr>
            <p:cNvPr id="3088" name="Rectangle 17"/>
            <p:cNvSpPr>
              <a:spLocks noChangeArrowheads="1"/>
            </p:cNvSpPr>
            <p:nvPr/>
          </p:nvSpPr>
          <p:spPr bwMode="auto">
            <a:xfrm>
              <a:off x="1139" y="3805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cs typeface="Times New Roman" pitchFamily="18" charset="0"/>
                </a:rPr>
                <a:t>Δt</a:t>
              </a:r>
              <a:endParaRPr lang="en-CA">
                <a:cs typeface="Times New Roman" pitchFamily="18" charset="0"/>
              </a:endParaRPr>
            </a:p>
          </p:txBody>
        </p:sp>
      </p:grp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181600" y="5638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Units:  m/s/s  =  </a:t>
            </a:r>
            <a:r>
              <a:rPr lang="en-US">
                <a:solidFill>
                  <a:schemeClr val="tx2"/>
                </a:solidFill>
              </a:rPr>
              <a:t>m/s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endParaRPr lang="en-CA" baseline="30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nimBg="1"/>
      <p:bldP spid="123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1066800" y="2819400"/>
            <a:ext cx="2895600" cy="1600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81000" y="1981200"/>
            <a:ext cx="4191000" cy="3505200"/>
            <a:chOff x="240" y="1248"/>
            <a:chExt cx="2640" cy="2208"/>
          </a:xfrm>
        </p:grpSpPr>
        <p:sp>
          <p:nvSpPr>
            <p:cNvPr id="4119" name="Line 6"/>
            <p:cNvSpPr>
              <a:spLocks noChangeShapeType="1"/>
            </p:cNvSpPr>
            <p:nvPr/>
          </p:nvSpPr>
          <p:spPr bwMode="auto">
            <a:xfrm>
              <a:off x="528" y="1392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7"/>
            <p:cNvSpPr>
              <a:spLocks noChangeShapeType="1"/>
            </p:cNvSpPr>
            <p:nvPr/>
          </p:nvSpPr>
          <p:spPr bwMode="auto">
            <a:xfrm>
              <a:off x="528" y="3120"/>
              <a:ext cx="2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Text Box 9"/>
            <p:cNvSpPr txBox="1">
              <a:spLocks noChangeArrowheads="1"/>
            </p:cNvSpPr>
            <p:nvPr/>
          </p:nvSpPr>
          <p:spPr bwMode="auto">
            <a:xfrm>
              <a:off x="240" y="12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endParaRPr lang="en-CA"/>
            </a:p>
          </p:txBody>
        </p:sp>
        <p:sp>
          <p:nvSpPr>
            <p:cNvPr id="4122" name="Text Box 10"/>
            <p:cNvSpPr txBox="1">
              <a:spLocks noChangeArrowheads="1"/>
            </p:cNvSpPr>
            <p:nvPr/>
          </p:nvSpPr>
          <p:spPr bwMode="auto">
            <a:xfrm>
              <a:off x="2400" y="31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endParaRPr lang="en-CA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219200" y="3048000"/>
            <a:ext cx="3352800" cy="1295400"/>
            <a:chOff x="768" y="1920"/>
            <a:chExt cx="2112" cy="816"/>
          </a:xfrm>
        </p:grpSpPr>
        <p:sp>
          <p:nvSpPr>
            <p:cNvPr id="4116" name="Line 11"/>
            <p:cNvSpPr>
              <a:spLocks noChangeShapeType="1"/>
            </p:cNvSpPr>
            <p:nvPr/>
          </p:nvSpPr>
          <p:spPr bwMode="auto">
            <a:xfrm>
              <a:off x="2256" y="1920"/>
              <a:ext cx="0" cy="81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2"/>
            <p:cNvSpPr>
              <a:spLocks noChangeShapeType="1"/>
            </p:cNvSpPr>
            <p:nvPr/>
          </p:nvSpPr>
          <p:spPr bwMode="auto">
            <a:xfrm flipH="1">
              <a:off x="768" y="2736"/>
              <a:ext cx="1488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Text Box 14"/>
            <p:cNvSpPr txBox="1">
              <a:spLocks noChangeArrowheads="1"/>
            </p:cNvSpPr>
            <p:nvPr/>
          </p:nvSpPr>
          <p:spPr bwMode="auto">
            <a:xfrm>
              <a:off x="2400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Δv</a:t>
              </a:r>
              <a:endParaRPr lang="en-CA">
                <a:cs typeface="Times New Roman" pitchFamily="18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905000" y="3505200"/>
            <a:ext cx="2743200" cy="1343025"/>
            <a:chOff x="1200" y="2208"/>
            <a:chExt cx="1728" cy="846"/>
          </a:xfrm>
        </p:grpSpPr>
        <p:sp>
          <p:nvSpPr>
            <p:cNvPr id="4114" name="Text Box 13"/>
            <p:cNvSpPr txBox="1">
              <a:spLocks noChangeArrowheads="1"/>
            </p:cNvSpPr>
            <p:nvPr/>
          </p:nvSpPr>
          <p:spPr bwMode="auto">
            <a:xfrm>
              <a:off x="2352" y="2208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1200" y="276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Δt</a:t>
              </a:r>
              <a:endParaRPr lang="en-CA">
                <a:cs typeface="Times New Roman" pitchFamily="18" charset="0"/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34000" y="2133600"/>
            <a:ext cx="3124200" cy="2443163"/>
            <a:chOff x="3360" y="1344"/>
            <a:chExt cx="1968" cy="1539"/>
          </a:xfrm>
        </p:grpSpPr>
        <p:sp>
          <p:nvSpPr>
            <p:cNvPr id="4108" name="Text Box 16"/>
            <p:cNvSpPr txBox="1">
              <a:spLocks noChangeArrowheads="1"/>
            </p:cNvSpPr>
            <p:nvPr/>
          </p:nvSpPr>
          <p:spPr bwMode="auto">
            <a:xfrm>
              <a:off x="3360" y="1344"/>
              <a:ext cx="19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acceleration is the slope of v – t graph</a:t>
              </a:r>
              <a:endParaRPr lang="en-CA"/>
            </a:p>
          </p:txBody>
        </p:sp>
        <p:grpSp>
          <p:nvGrpSpPr>
            <p:cNvPr id="4109" name="Group 18"/>
            <p:cNvGrpSpPr>
              <a:grpSpLocks/>
            </p:cNvGrpSpPr>
            <p:nvPr/>
          </p:nvGrpSpPr>
          <p:grpSpPr bwMode="auto">
            <a:xfrm>
              <a:off x="3504" y="2208"/>
              <a:ext cx="1248" cy="675"/>
              <a:chOff x="384" y="3418"/>
              <a:chExt cx="1248" cy="675"/>
            </a:xfrm>
          </p:grpSpPr>
          <p:sp>
            <p:nvSpPr>
              <p:cNvPr id="4110" name="Text Box 19"/>
              <p:cNvSpPr txBox="1">
                <a:spLocks noChangeArrowheads="1"/>
              </p:cNvSpPr>
              <p:nvPr/>
            </p:nvSpPr>
            <p:spPr bwMode="auto">
              <a:xfrm>
                <a:off x="384" y="3600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  = </a:t>
                </a:r>
                <a:endParaRPr lang="en-CA"/>
              </a:p>
            </p:txBody>
          </p:sp>
          <p:sp>
            <p:nvSpPr>
              <p:cNvPr id="4111" name="Line 20"/>
              <p:cNvSpPr>
                <a:spLocks noChangeShapeType="1"/>
              </p:cNvSpPr>
              <p:nvPr/>
            </p:nvSpPr>
            <p:spPr bwMode="auto">
              <a:xfrm>
                <a:off x="1008" y="374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Text Box 21"/>
              <p:cNvSpPr txBox="1">
                <a:spLocks noChangeArrowheads="1"/>
              </p:cNvSpPr>
              <p:nvPr/>
            </p:nvSpPr>
            <p:spPr bwMode="auto">
              <a:xfrm>
                <a:off x="1096" y="3418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cs typeface="Times New Roman" pitchFamily="18" charset="0"/>
                  </a:rPr>
                  <a:t>Δv</a:t>
                </a:r>
                <a:endParaRPr lang="en-CA">
                  <a:cs typeface="Times New Roman" pitchFamily="18" charset="0"/>
                </a:endParaRPr>
              </a:p>
            </p:txBody>
          </p:sp>
          <p:sp>
            <p:nvSpPr>
              <p:cNvPr id="4113" name="Rectangle 22"/>
              <p:cNvSpPr>
                <a:spLocks noChangeArrowheads="1"/>
              </p:cNvSpPr>
              <p:nvPr/>
            </p:nvSpPr>
            <p:spPr bwMode="auto">
              <a:xfrm>
                <a:off x="1139" y="3805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Δt</a:t>
                </a:r>
                <a:endParaRPr lang="en-CA">
                  <a:cs typeface="Times New Roman" pitchFamily="18" charset="0"/>
                </a:endParaRPr>
              </a:p>
            </p:txBody>
          </p:sp>
        </p:grpSp>
      </p:grp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096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(+) a = increase in speed</a:t>
            </a:r>
            <a:endParaRPr lang="en-CA">
              <a:solidFill>
                <a:srgbClr val="00FF00"/>
              </a:solidFill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724400" y="5562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(-) a = decrease in speed</a:t>
            </a:r>
            <a:endParaRPr lang="en-CA">
              <a:solidFill>
                <a:schemeClr val="hlink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667000" y="617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{What does a = 0 mean?}</a:t>
            </a:r>
            <a:endParaRPr lang="en-CA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(Constant Velocity!!)</a:t>
            </a:r>
            <a:endParaRPr lang="en-CA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35" grpId="0" autoUpdateAnimBg="0"/>
      <p:bldP spid="13336" grpId="0" autoUpdateAnimBg="0"/>
      <p:bldP spid="13341" grpId="0" autoUpdateAnimBg="0"/>
      <p:bldP spid="133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0" y="914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Ex. #1</a:t>
            </a:r>
            <a:endParaRPr lang="en-CA"/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990600" y="990600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 car travels from 2.3 m/s to 15.6 m/s over 14.3 s. What is its average acceleration?</a:t>
            </a:r>
            <a:endParaRPr lang="en-CA" sz="3600"/>
          </a:p>
        </p:txBody>
      </p:sp>
      <p:grpSp>
        <p:nvGrpSpPr>
          <p:cNvPr id="2" name="Group 1045"/>
          <p:cNvGrpSpPr>
            <a:grpSpLocks/>
          </p:cNvGrpSpPr>
          <p:nvPr/>
        </p:nvGrpSpPr>
        <p:grpSpPr bwMode="auto">
          <a:xfrm>
            <a:off x="2819400" y="2362200"/>
            <a:ext cx="2362200" cy="1341438"/>
            <a:chOff x="1776" y="1488"/>
            <a:chExt cx="1488" cy="845"/>
          </a:xfrm>
        </p:grpSpPr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2705" y="1488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  <a:cs typeface="Times New Roman" pitchFamily="18" charset="0"/>
                </a:rPr>
                <a:t>Δv</a:t>
              </a:r>
              <a:endParaRPr lang="en-CA" sz="3200">
                <a:solidFill>
                  <a:srgbClr val="FFFF00"/>
                </a:solidFill>
                <a:cs typeface="Times New Roman" pitchFamily="18" charset="0"/>
              </a:endParaRPr>
            </a:p>
          </p:txBody>
        </p:sp>
        <p:grpSp>
          <p:nvGrpSpPr>
            <p:cNvPr id="5133" name="Group 1044"/>
            <p:cNvGrpSpPr>
              <a:grpSpLocks/>
            </p:cNvGrpSpPr>
            <p:nvPr/>
          </p:nvGrpSpPr>
          <p:grpSpPr bwMode="auto">
            <a:xfrm>
              <a:off x="1776" y="1728"/>
              <a:ext cx="1488" cy="605"/>
              <a:chOff x="1776" y="1728"/>
              <a:chExt cx="1488" cy="605"/>
            </a:xfrm>
          </p:grpSpPr>
          <p:sp>
            <p:nvSpPr>
              <p:cNvPr id="5134" name="Text Box 1033"/>
              <p:cNvSpPr txBox="1">
                <a:spLocks noChangeArrowheads="1"/>
              </p:cNvSpPr>
              <p:nvPr/>
            </p:nvSpPr>
            <p:spPr bwMode="auto">
              <a:xfrm>
                <a:off x="1776" y="1728"/>
                <a:ext cx="61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FFFF00"/>
                    </a:solidFill>
                  </a:rPr>
                  <a:t>a  = </a:t>
                </a:r>
                <a:endParaRPr lang="en-CA" sz="3200">
                  <a:solidFill>
                    <a:srgbClr val="FFFF00"/>
                  </a:solidFill>
                </a:endParaRPr>
              </a:p>
            </p:txBody>
          </p:sp>
          <p:sp>
            <p:nvSpPr>
              <p:cNvPr id="5135" name="Line 1034"/>
              <p:cNvSpPr>
                <a:spLocks noChangeShapeType="1"/>
              </p:cNvSpPr>
              <p:nvPr/>
            </p:nvSpPr>
            <p:spPr bwMode="auto">
              <a:xfrm>
                <a:off x="2600" y="19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Rectangle 1036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FFFF00"/>
                    </a:solidFill>
                    <a:cs typeface="Times New Roman" pitchFamily="18" charset="0"/>
                  </a:rPr>
                  <a:t>Δt</a:t>
                </a:r>
                <a:endParaRPr lang="en-CA" sz="3200">
                  <a:solidFill>
                    <a:srgbClr val="FFFF00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1043"/>
          <p:cNvGrpSpPr>
            <a:grpSpLocks/>
          </p:cNvGrpSpPr>
          <p:nvPr/>
        </p:nvGrpSpPr>
        <p:grpSpPr bwMode="auto">
          <a:xfrm>
            <a:off x="2971800" y="3886200"/>
            <a:ext cx="2590800" cy="1141413"/>
            <a:chOff x="1688" y="2688"/>
            <a:chExt cx="1632" cy="719"/>
          </a:xfrm>
        </p:grpSpPr>
        <p:sp>
          <p:nvSpPr>
            <p:cNvPr id="5128" name="Text Box 1038"/>
            <p:cNvSpPr txBox="1">
              <a:spLocks noChangeArrowheads="1"/>
            </p:cNvSpPr>
            <p:nvPr/>
          </p:nvSpPr>
          <p:spPr bwMode="auto">
            <a:xfrm>
              <a:off x="1688" y="291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 = </a:t>
              </a:r>
              <a:endParaRPr lang="en-CA"/>
            </a:p>
          </p:txBody>
        </p:sp>
        <p:sp>
          <p:nvSpPr>
            <p:cNvPr id="5129" name="Line 1039"/>
            <p:cNvSpPr>
              <a:spLocks noChangeShapeType="1"/>
            </p:cNvSpPr>
            <p:nvPr/>
          </p:nvSpPr>
          <p:spPr bwMode="auto">
            <a:xfrm>
              <a:off x="2312" y="305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1040"/>
            <p:cNvSpPr txBox="1">
              <a:spLocks noChangeArrowheads="1"/>
            </p:cNvSpPr>
            <p:nvPr/>
          </p:nvSpPr>
          <p:spPr bwMode="auto">
            <a:xfrm>
              <a:off x="2304" y="2688"/>
              <a:ext cx="1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15.6 – 2.3</a:t>
              </a:r>
              <a:endParaRPr lang="en-CA">
                <a:cs typeface="Times New Roman" pitchFamily="18" charset="0"/>
              </a:endParaRPr>
            </a:p>
          </p:txBody>
        </p:sp>
        <p:sp>
          <p:nvSpPr>
            <p:cNvPr id="5131" name="Rectangle 1041"/>
            <p:cNvSpPr>
              <a:spLocks noChangeArrowheads="1"/>
            </p:cNvSpPr>
            <p:nvPr/>
          </p:nvSpPr>
          <p:spPr bwMode="auto">
            <a:xfrm>
              <a:off x="2443" y="3119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cs typeface="Times New Roman" pitchFamily="18" charset="0"/>
                </a:rPr>
                <a:t>14.3</a:t>
              </a:r>
              <a:endParaRPr lang="en-CA">
                <a:cs typeface="Times New Roman" pitchFamily="18" charset="0"/>
              </a:endParaRPr>
            </a:p>
          </p:txBody>
        </p:sp>
      </p:grpSp>
      <p:sp>
        <p:nvSpPr>
          <p:cNvPr id="14354" name="Text Box 1042"/>
          <p:cNvSpPr txBox="1">
            <a:spLocks noChangeArrowheads="1"/>
          </p:cNvSpPr>
          <p:nvPr/>
        </p:nvSpPr>
        <p:spPr bwMode="auto">
          <a:xfrm>
            <a:off x="3124200" y="5486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 =   0.93 m/s</a:t>
            </a:r>
            <a:r>
              <a:rPr lang="en-US" baseline="30000"/>
              <a:t>2</a:t>
            </a:r>
            <a:endParaRPr lang="en-CA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3" grpId="0" autoUpdateAnimBg="0"/>
      <p:bldP spid="143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152400" y="137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Ex. #2</a:t>
            </a:r>
            <a:endParaRPr lang="en-CA"/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1371600" y="1600200"/>
            <a:ext cx="777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 bike slows down from 16 m/s to 1.3 m/s while accelerating at –1.2 m/s</a:t>
            </a:r>
            <a:r>
              <a:rPr lang="en-US" sz="3600" baseline="30000"/>
              <a:t>2</a:t>
            </a:r>
            <a:r>
              <a:rPr lang="en-US" sz="3600"/>
              <a:t>. How long does this acceleration take?</a:t>
            </a:r>
            <a:endParaRPr lang="en-CA" sz="3600"/>
          </a:p>
        </p:txBody>
      </p:sp>
      <p:grpSp>
        <p:nvGrpSpPr>
          <p:cNvPr id="2" name="Group 2066"/>
          <p:cNvGrpSpPr>
            <a:grpSpLocks/>
          </p:cNvGrpSpPr>
          <p:nvPr/>
        </p:nvGrpSpPr>
        <p:grpSpPr bwMode="auto">
          <a:xfrm>
            <a:off x="2819400" y="3505200"/>
            <a:ext cx="1981200" cy="1031875"/>
            <a:chOff x="1728" y="2064"/>
            <a:chExt cx="1248" cy="650"/>
          </a:xfrm>
        </p:grpSpPr>
        <p:sp>
          <p:nvSpPr>
            <p:cNvPr id="6157" name="Text Box 2054"/>
            <p:cNvSpPr txBox="1">
              <a:spLocks noChangeArrowheads="1"/>
            </p:cNvSpPr>
            <p:nvPr/>
          </p:nvSpPr>
          <p:spPr bwMode="auto">
            <a:xfrm>
              <a:off x="2482" y="2426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a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6158" name="Line 2055"/>
            <p:cNvSpPr>
              <a:spLocks noChangeShapeType="1"/>
            </p:cNvSpPr>
            <p:nvPr/>
          </p:nvSpPr>
          <p:spPr bwMode="auto">
            <a:xfrm>
              <a:off x="2352" y="240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Text Box 2056"/>
            <p:cNvSpPr txBox="1">
              <a:spLocks noChangeArrowheads="1"/>
            </p:cNvSpPr>
            <p:nvPr/>
          </p:nvSpPr>
          <p:spPr bwMode="auto">
            <a:xfrm>
              <a:off x="2448" y="206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Δv</a:t>
              </a:r>
              <a:endParaRPr lang="en-CA">
                <a:solidFill>
                  <a:srgbClr val="FFFF00"/>
                </a:solidFill>
                <a:cs typeface="Times New Roman" pitchFamily="18" charset="0"/>
              </a:endParaRPr>
            </a:p>
          </p:txBody>
        </p:sp>
        <p:sp>
          <p:nvSpPr>
            <p:cNvPr id="6160" name="Rectangle 2057"/>
            <p:cNvSpPr>
              <a:spLocks noChangeArrowheads="1"/>
            </p:cNvSpPr>
            <p:nvPr/>
          </p:nvSpPr>
          <p:spPr bwMode="auto">
            <a:xfrm>
              <a:off x="1728" y="225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Δt =</a:t>
              </a:r>
              <a:endParaRPr lang="en-CA">
                <a:solidFill>
                  <a:srgbClr val="FFFF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" name="Group 2065"/>
          <p:cNvGrpSpPr>
            <a:grpSpLocks/>
          </p:cNvGrpSpPr>
          <p:nvPr/>
        </p:nvGrpSpPr>
        <p:grpSpPr bwMode="auto">
          <a:xfrm>
            <a:off x="2667000" y="4648200"/>
            <a:ext cx="2673350" cy="1066800"/>
            <a:chOff x="1684" y="2736"/>
            <a:chExt cx="1684" cy="672"/>
          </a:xfrm>
        </p:grpSpPr>
        <p:sp>
          <p:nvSpPr>
            <p:cNvPr id="6153" name="Text Box 2058"/>
            <p:cNvSpPr txBox="1">
              <a:spLocks noChangeArrowheads="1"/>
            </p:cNvSpPr>
            <p:nvPr/>
          </p:nvSpPr>
          <p:spPr bwMode="auto">
            <a:xfrm>
              <a:off x="1684" y="292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Δt</a:t>
              </a:r>
              <a:r>
                <a:rPr lang="en-US"/>
                <a:t> = </a:t>
              </a:r>
              <a:endParaRPr lang="en-CA"/>
            </a:p>
          </p:txBody>
        </p:sp>
        <p:sp>
          <p:nvSpPr>
            <p:cNvPr id="6154" name="Line 2059"/>
            <p:cNvSpPr>
              <a:spLocks noChangeShapeType="1"/>
            </p:cNvSpPr>
            <p:nvPr/>
          </p:nvSpPr>
          <p:spPr bwMode="auto">
            <a:xfrm>
              <a:off x="2312" y="305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Text Box 2060"/>
            <p:cNvSpPr txBox="1">
              <a:spLocks noChangeArrowheads="1"/>
            </p:cNvSpPr>
            <p:nvPr/>
          </p:nvSpPr>
          <p:spPr bwMode="auto">
            <a:xfrm>
              <a:off x="2352" y="2736"/>
              <a:ext cx="1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1.3 – 16</a:t>
              </a:r>
              <a:endParaRPr lang="en-CA">
                <a:cs typeface="Times New Roman" pitchFamily="18" charset="0"/>
              </a:endParaRPr>
            </a:p>
          </p:txBody>
        </p:sp>
        <p:sp>
          <p:nvSpPr>
            <p:cNvPr id="6156" name="Rectangle 2061"/>
            <p:cNvSpPr>
              <a:spLocks noChangeArrowheads="1"/>
            </p:cNvSpPr>
            <p:nvPr/>
          </p:nvSpPr>
          <p:spPr bwMode="auto">
            <a:xfrm>
              <a:off x="2544" y="312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cs typeface="Times New Roman" pitchFamily="18" charset="0"/>
                </a:rPr>
                <a:t>-1.2</a:t>
              </a:r>
              <a:endParaRPr lang="en-CA">
                <a:cs typeface="Times New Roman" pitchFamily="18" charset="0"/>
              </a:endParaRPr>
            </a:p>
          </p:txBody>
        </p:sp>
      </p:grpSp>
      <p:sp>
        <p:nvSpPr>
          <p:cNvPr id="15374" name="Text Box 2062"/>
          <p:cNvSpPr txBox="1">
            <a:spLocks noChangeArrowheads="1"/>
          </p:cNvSpPr>
          <p:nvPr/>
        </p:nvSpPr>
        <p:spPr bwMode="auto">
          <a:xfrm>
            <a:off x="28194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Δt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=   12 s</a:t>
            </a:r>
            <a:endParaRPr lang="en-CA" baseline="30000">
              <a:solidFill>
                <a:srgbClr val="FFFF00"/>
              </a:solidFill>
            </a:endParaRPr>
          </a:p>
        </p:txBody>
      </p:sp>
      <p:sp>
        <p:nvSpPr>
          <p:cNvPr id="15375" name="Text Box 2063"/>
          <p:cNvSpPr txBox="1">
            <a:spLocks noChangeArrowheads="1"/>
          </p:cNvSpPr>
          <p:nvPr/>
        </p:nvSpPr>
        <p:spPr bwMode="auto">
          <a:xfrm>
            <a:off x="5867400" y="3962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(Re-arrange the original equation)</a:t>
            </a:r>
            <a:endParaRPr lang="en-CA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74" grpId="0" autoUpdateAnimBg="0"/>
      <p:bldP spid="153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228600" y="1905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Ex. #3</a:t>
            </a:r>
            <a:endParaRPr lang="en-CA"/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1981200" y="1981200"/>
            <a:ext cx="685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F1 racing car can accelerate at –12.8 m/s</a:t>
            </a:r>
            <a:r>
              <a:rPr lang="en-US" baseline="30000"/>
              <a:t>2</a:t>
            </a:r>
            <a:r>
              <a:rPr lang="en-US"/>
              <a:t> while slowing down for a curve. The car’s initial speed is 78 m/s and accelerates for 2.3 s. What is the final speed of the F1 car?</a:t>
            </a:r>
            <a:endParaRPr lang="en-CA"/>
          </a:p>
        </p:txBody>
      </p:sp>
      <p:sp>
        <p:nvSpPr>
          <p:cNvPr id="16400" name="Text Box 1040"/>
          <p:cNvSpPr txBox="1">
            <a:spLocks noChangeArrowheads="1"/>
          </p:cNvSpPr>
          <p:nvPr/>
        </p:nvSpPr>
        <p:spPr bwMode="auto">
          <a:xfrm>
            <a:off x="4343400" y="37338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Re-arrange the equation </a:t>
            </a:r>
            <a:r>
              <a:rPr lang="en-US">
                <a:solidFill>
                  <a:schemeClr val="hlink"/>
                </a:solidFill>
              </a:rPr>
              <a:t>(although it looks like a new one it really isn’t!!</a:t>
            </a:r>
            <a:endParaRPr lang="en-CA">
              <a:solidFill>
                <a:schemeClr val="hlink"/>
              </a:solidFill>
            </a:endParaRPr>
          </a:p>
        </p:txBody>
      </p:sp>
      <p:sp>
        <p:nvSpPr>
          <p:cNvPr id="16401" name="Text Box 1041"/>
          <p:cNvSpPr txBox="1">
            <a:spLocks noChangeArrowheads="1"/>
          </p:cNvSpPr>
          <p:nvPr/>
        </p:nvSpPr>
        <p:spPr bwMode="auto">
          <a:xfrm>
            <a:off x="1447800" y="37338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v</a:t>
            </a:r>
            <a:r>
              <a:rPr lang="en-US" sz="3200" baseline="-25000" dirty="0">
                <a:solidFill>
                  <a:schemeClr val="tx2"/>
                </a:solidFill>
              </a:rPr>
              <a:t>2</a:t>
            </a:r>
            <a:r>
              <a:rPr lang="en-US" sz="3200" dirty="0">
                <a:solidFill>
                  <a:schemeClr val="tx2"/>
                </a:solidFill>
              </a:rPr>
              <a:t>  =  v</a:t>
            </a:r>
            <a:r>
              <a:rPr lang="en-US" sz="3200" baseline="-25000" dirty="0">
                <a:solidFill>
                  <a:schemeClr val="tx2"/>
                </a:solidFill>
              </a:rPr>
              <a:t>1</a:t>
            </a:r>
            <a:r>
              <a:rPr lang="en-US" sz="3200" dirty="0">
                <a:solidFill>
                  <a:schemeClr val="tx2"/>
                </a:solidFill>
              </a:rPr>
              <a:t>  +  at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16402" name="Rectangle 1042"/>
          <p:cNvSpPr>
            <a:spLocks noChangeArrowheads="1"/>
          </p:cNvSpPr>
          <p:nvPr/>
        </p:nvSpPr>
        <p:spPr bwMode="auto">
          <a:xfrm>
            <a:off x="1524000" y="4800600"/>
            <a:ext cx="4227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v</a:t>
            </a:r>
            <a:r>
              <a:rPr lang="en-US" sz="3200" baseline="-25000">
                <a:solidFill>
                  <a:schemeClr val="tx2"/>
                </a:solidFill>
              </a:rPr>
              <a:t>2</a:t>
            </a:r>
            <a:r>
              <a:rPr lang="en-US" sz="3200">
                <a:solidFill>
                  <a:schemeClr val="tx2"/>
                </a:solidFill>
              </a:rPr>
              <a:t>  =  78  +  (-12.8 x 2.3)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16403" name="Rectangle 1043"/>
          <p:cNvSpPr>
            <a:spLocks noChangeArrowheads="1"/>
          </p:cNvSpPr>
          <p:nvPr/>
        </p:nvSpPr>
        <p:spPr bwMode="auto">
          <a:xfrm>
            <a:off x="1600200" y="5715000"/>
            <a:ext cx="2251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v</a:t>
            </a:r>
            <a:r>
              <a:rPr lang="en-US" sz="3200" baseline="-25000">
                <a:solidFill>
                  <a:schemeClr val="tx2"/>
                </a:solidFill>
              </a:rPr>
              <a:t>2</a:t>
            </a:r>
            <a:r>
              <a:rPr lang="en-US" sz="3200">
                <a:solidFill>
                  <a:schemeClr val="tx2"/>
                </a:solidFill>
              </a:rPr>
              <a:t>  =  49 m/s</a:t>
            </a:r>
            <a:endParaRPr lang="en-CA" sz="3200">
              <a:solidFill>
                <a:schemeClr val="tx2"/>
              </a:solidFill>
            </a:endParaRPr>
          </a:p>
        </p:txBody>
      </p:sp>
      <p:sp>
        <p:nvSpPr>
          <p:cNvPr id="16404" name="Text Box 1044"/>
          <p:cNvSpPr txBox="1">
            <a:spLocks noChangeArrowheads="1"/>
          </p:cNvSpPr>
          <p:nvPr/>
        </p:nvSpPr>
        <p:spPr bwMode="auto">
          <a:xfrm>
            <a:off x="6019800" y="4876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Substitution</a:t>
            </a:r>
            <a:endParaRPr lang="en-CA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000750" y="3786188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cs typeface="Times New Roman" pitchFamily="18" charset="0"/>
              </a:rPr>
              <a:t>Δ</a:t>
            </a:r>
            <a:r>
              <a:rPr lang="en-US" dirty="0" err="1"/>
              <a:t>d</a:t>
            </a:r>
            <a:r>
              <a:rPr lang="en-US" dirty="0"/>
              <a:t> = v x </a:t>
            </a:r>
            <a:r>
              <a:rPr lang="en-US" dirty="0" err="1">
                <a:cs typeface="Times New Roman" pitchFamily="18" charset="0"/>
              </a:rPr>
              <a:t>Δ</a:t>
            </a:r>
            <a:r>
              <a:rPr lang="en-US" dirty="0" err="1"/>
              <a:t>t</a:t>
            </a:r>
            <a:endParaRPr lang="en-CA" dirty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857875" y="442912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Δ</a:t>
            </a:r>
            <a:r>
              <a:rPr lang="en-US"/>
              <a:t>d = 13 x </a:t>
            </a:r>
            <a:r>
              <a:rPr lang="en-US">
                <a:cs typeface="Times New Roman" pitchFamily="18" charset="0"/>
              </a:rPr>
              <a:t>5.0  =  65 m</a:t>
            </a:r>
            <a:endParaRPr lang="en-CA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600" y="10668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Case 1</a:t>
            </a:r>
            <a:r>
              <a:rPr lang="en-US"/>
              <a:t>: Uniform Motion: </a:t>
            </a:r>
          </a:p>
          <a:p>
            <a:r>
              <a:rPr lang="en-US" sz="2800">
                <a:solidFill>
                  <a:srgbClr val="00FF00"/>
                </a:solidFill>
              </a:rPr>
              <a:t>What distance does a car go if it travels at a constant speed of 13 m/s for a time of 5.0 s?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12763" y="2695575"/>
            <a:ext cx="5059362" cy="2519363"/>
            <a:chOff x="192" y="1584"/>
            <a:chExt cx="2976" cy="1008"/>
          </a:xfrm>
        </p:grpSpPr>
        <p:pic>
          <p:nvPicPr>
            <p:cNvPr id="9223" name="Picture 4" descr="C:\Documents and Settings\Science\Application Data\Microsoft\Media Catalog\Rolls Royce Phantom Drophead Coupe 2008 - 100x7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632"/>
              <a:ext cx="8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Line 5"/>
            <p:cNvSpPr>
              <a:spLocks noChangeShapeType="1"/>
            </p:cNvSpPr>
            <p:nvPr/>
          </p:nvSpPr>
          <p:spPr bwMode="auto">
            <a:xfrm flipV="1">
              <a:off x="1052" y="2079"/>
              <a:ext cx="134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2400" y="19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1008" y="19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Text Box 8"/>
            <p:cNvSpPr txBox="1">
              <a:spLocks noChangeArrowheads="1"/>
            </p:cNvSpPr>
            <p:nvPr/>
          </p:nvSpPr>
          <p:spPr bwMode="auto">
            <a:xfrm>
              <a:off x="240" y="2304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 = 13 m/s</a:t>
              </a:r>
              <a:endParaRPr lang="en-CA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016" y="1584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t = 5.0 s</a:t>
              </a:r>
              <a:endParaRPr lang="en-CA"/>
            </a:p>
          </p:txBody>
        </p:sp>
        <p:sp>
          <p:nvSpPr>
            <p:cNvPr id="9229" name="Text Box 23"/>
            <p:cNvSpPr txBox="1">
              <a:spLocks noChangeArrowheads="1"/>
            </p:cNvSpPr>
            <p:nvPr/>
          </p:nvSpPr>
          <p:spPr bwMode="auto">
            <a:xfrm>
              <a:off x="1384" y="2099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Δ</a:t>
              </a:r>
              <a:r>
                <a:rPr lang="en-US"/>
                <a:t>d</a:t>
              </a:r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utoUpdateAnimBg="0"/>
      <p:bldP spid="3083" grpId="0" autoUpdateAnimBg="0"/>
      <p:bldP spid="30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Distance &amp;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Recall 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dirty="0" err="1" smtClean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=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v</a:t>
            </a:r>
            <a:r>
              <a:rPr lang="en-US" baseline="-25000" dirty="0" err="1" smtClean="0">
                <a:solidFill>
                  <a:schemeClr val="tx2"/>
                </a:solidFill>
              </a:rPr>
              <a:t>ave</a:t>
            </a:r>
            <a:r>
              <a:rPr lang="en-US" dirty="0" smtClean="0">
                <a:solidFill>
                  <a:schemeClr val="tx2"/>
                </a:solidFill>
              </a:rPr>
              <a:t>)(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we set                               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we obtain</a:t>
            </a:r>
            <a:endParaRPr lang="en-CA" dirty="0">
              <a:solidFill>
                <a:schemeClr val="tx2"/>
              </a:solidFill>
            </a:endParaRPr>
          </a:p>
          <a:p>
            <a:endParaRPr lang="en-CA" dirty="0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776027" y="2569318"/>
            <a:ext cx="2882900" cy="1147763"/>
            <a:chOff x="3944" y="2784"/>
            <a:chExt cx="1816" cy="723"/>
          </a:xfrm>
        </p:grpSpPr>
        <p:sp>
          <p:nvSpPr>
            <p:cNvPr id="5" name="Text Box 34"/>
            <p:cNvSpPr txBox="1">
              <a:spLocks noChangeArrowheads="1"/>
            </p:cNvSpPr>
            <p:nvPr/>
          </p:nvSpPr>
          <p:spPr bwMode="auto">
            <a:xfrm>
              <a:off x="4032" y="2784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</a:rPr>
                <a:t>v</a:t>
              </a:r>
              <a:r>
                <a:rPr lang="en-US" baseline="-25000" dirty="0">
                  <a:solidFill>
                    <a:srgbClr val="FFFF00"/>
                  </a:solidFill>
                </a:rPr>
                <a:t>1</a:t>
              </a:r>
              <a:r>
                <a:rPr lang="en-US" dirty="0">
                  <a:solidFill>
                    <a:srgbClr val="FFFF00"/>
                  </a:solidFill>
                </a:rPr>
                <a:t>  +  v</a:t>
              </a:r>
              <a:r>
                <a:rPr lang="en-US" baseline="-25000" dirty="0">
                  <a:solidFill>
                    <a:srgbClr val="FFFF00"/>
                  </a:solidFill>
                </a:rPr>
                <a:t>2</a:t>
              </a:r>
              <a:endParaRPr lang="en-CA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6" name="Line 35"/>
            <p:cNvSpPr>
              <a:spLocks noChangeShapeType="1"/>
            </p:cNvSpPr>
            <p:nvPr/>
          </p:nvSpPr>
          <p:spPr bwMode="auto">
            <a:xfrm>
              <a:off x="4015" y="3150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36"/>
            <p:cNvSpPr txBox="1">
              <a:spLocks noChangeArrowheads="1"/>
            </p:cNvSpPr>
            <p:nvPr/>
          </p:nvSpPr>
          <p:spPr bwMode="auto">
            <a:xfrm>
              <a:off x="4246" y="318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8" name="AutoShape 37"/>
            <p:cNvSpPr>
              <a:spLocks/>
            </p:cNvSpPr>
            <p:nvPr/>
          </p:nvSpPr>
          <p:spPr bwMode="auto">
            <a:xfrm>
              <a:off x="3944" y="2883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38"/>
            <p:cNvSpPr>
              <a:spLocks/>
            </p:cNvSpPr>
            <p:nvPr/>
          </p:nvSpPr>
          <p:spPr bwMode="auto">
            <a:xfrm>
              <a:off x="4874" y="2896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5040" y="2976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FFFF00"/>
                  </a:solidFill>
                </a:rPr>
                <a:t>= </a:t>
              </a:r>
              <a:r>
                <a:rPr lang="en-US" sz="3200" dirty="0" err="1">
                  <a:solidFill>
                    <a:srgbClr val="FFFF00"/>
                  </a:solidFill>
                </a:rPr>
                <a:t>v</a:t>
              </a:r>
              <a:r>
                <a:rPr lang="en-US" sz="3200" baseline="-25000" dirty="0" err="1">
                  <a:solidFill>
                    <a:srgbClr val="FFFF00"/>
                  </a:solidFill>
                </a:rPr>
                <a:t>ave</a:t>
              </a:r>
              <a:endParaRPr lang="en-CA" sz="3200" baseline="-25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2854450" y="4705781"/>
            <a:ext cx="3733800" cy="1147763"/>
            <a:chOff x="528" y="2990"/>
            <a:chExt cx="2352" cy="723"/>
          </a:xfrm>
        </p:grpSpPr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solidFill>
                    <a:srgbClr val="FFFF00"/>
                  </a:solidFill>
                </a:rPr>
                <a:t>Δd =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6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2352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 dirty="0" err="1">
                  <a:solidFill>
                    <a:srgbClr val="FFFF00"/>
                  </a:solidFill>
                </a:rPr>
                <a:t>t</a:t>
              </a:r>
              <a:endParaRPr lang="en-CA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3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Distance &amp; Acceleration</a:t>
            </a:r>
            <a:endParaRPr lang="en-CA" smtClean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04800" y="762000"/>
            <a:ext cx="8610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Case 2:</a:t>
            </a:r>
            <a:r>
              <a:rPr lang="en-US"/>
              <a:t> Non-Uniform Motion: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How far does the car travel while increasing its speed from 13 m/s to 21 m/s in 5.0 s?</a:t>
            </a:r>
            <a:endParaRPr lang="en-CA" sz="2800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endParaRPr lang="en-CA">
              <a:solidFill>
                <a:srgbClr val="00FF00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33400" y="2286000"/>
            <a:ext cx="7467600" cy="1676400"/>
            <a:chOff x="336" y="1440"/>
            <a:chExt cx="4704" cy="1056"/>
          </a:xfrm>
        </p:grpSpPr>
        <p:sp>
          <p:nvSpPr>
            <p:cNvPr id="10263" name="Text Box 16"/>
            <p:cNvSpPr txBox="1">
              <a:spLocks noChangeArrowheads="1"/>
            </p:cNvSpPr>
            <p:nvPr/>
          </p:nvSpPr>
          <p:spPr bwMode="auto">
            <a:xfrm>
              <a:off x="3984" y="216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= 21 m/s</a:t>
              </a:r>
              <a:endParaRPr lang="en-CA">
                <a:solidFill>
                  <a:schemeClr val="tx2"/>
                </a:solidFill>
              </a:endParaRPr>
            </a:p>
          </p:txBody>
        </p:sp>
        <p:grpSp>
          <p:nvGrpSpPr>
            <p:cNvPr id="10264" name="Group 41"/>
            <p:cNvGrpSpPr>
              <a:grpSpLocks/>
            </p:cNvGrpSpPr>
            <p:nvPr/>
          </p:nvGrpSpPr>
          <p:grpSpPr bwMode="auto">
            <a:xfrm>
              <a:off x="336" y="1440"/>
              <a:ext cx="4704" cy="1056"/>
              <a:chOff x="336" y="1440"/>
              <a:chExt cx="4704" cy="1056"/>
            </a:xfrm>
          </p:grpSpPr>
          <p:pic>
            <p:nvPicPr>
              <p:cNvPr id="10265" name="Picture 13" descr="C:\Documents and Settings\Science\Application Data\Microsoft\Media Catalog\Rolls Royce Phantom Drophead Coupe 2008 - 100x75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" y="1536"/>
                <a:ext cx="80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66" name="Line 14"/>
              <p:cNvSpPr>
                <a:spLocks noChangeShapeType="1"/>
              </p:cNvSpPr>
              <p:nvPr/>
            </p:nvSpPr>
            <p:spPr bwMode="auto">
              <a:xfrm>
                <a:off x="1248" y="1872"/>
                <a:ext cx="3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Text Box 15"/>
              <p:cNvSpPr txBox="1">
                <a:spLocks noChangeArrowheads="1"/>
              </p:cNvSpPr>
              <p:nvPr/>
            </p:nvSpPr>
            <p:spPr bwMode="auto">
              <a:xfrm>
                <a:off x="336" y="2208"/>
                <a:ext cx="10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FF00"/>
                    </a:solidFill>
                  </a:rPr>
                  <a:t>v</a:t>
                </a:r>
                <a:r>
                  <a:rPr lang="en-US" baseline="-25000">
                    <a:solidFill>
                      <a:srgbClr val="00FF00"/>
                    </a:solidFill>
                  </a:rPr>
                  <a:t>1</a:t>
                </a:r>
                <a:r>
                  <a:rPr lang="en-US">
                    <a:solidFill>
                      <a:srgbClr val="00FF00"/>
                    </a:solidFill>
                  </a:rPr>
                  <a:t> = 13 m/s</a:t>
                </a:r>
                <a:endParaRPr lang="en-CA">
                  <a:solidFill>
                    <a:srgbClr val="00FF00"/>
                  </a:solidFill>
                </a:endParaRPr>
              </a:p>
            </p:txBody>
          </p:sp>
          <p:sp>
            <p:nvSpPr>
              <p:cNvPr id="10268" name="Line 17"/>
              <p:cNvSpPr>
                <a:spLocks noChangeShapeType="1"/>
              </p:cNvSpPr>
              <p:nvPr/>
            </p:nvSpPr>
            <p:spPr bwMode="auto">
              <a:xfrm>
                <a:off x="4368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18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Rectangle 19"/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11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cs typeface="Times New Roman" pitchFamily="18" charset="0"/>
                  </a:rPr>
                  <a:t>Δ</a:t>
                </a:r>
                <a:r>
                  <a:rPr lang="en-US"/>
                  <a:t>t = 5.0 s</a:t>
                </a:r>
                <a:endParaRPr lang="en-CA"/>
              </a:p>
            </p:txBody>
          </p:sp>
          <p:sp>
            <p:nvSpPr>
              <p:cNvPr id="10271" name="Text Box 20"/>
              <p:cNvSpPr txBox="1">
                <a:spLocks noChangeArrowheads="1"/>
              </p:cNvSpPr>
              <p:nvPr/>
            </p:nvSpPr>
            <p:spPr bwMode="auto">
              <a:xfrm>
                <a:off x="2309" y="1863"/>
                <a:ext cx="6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cs typeface="Times New Roman" pitchFamily="18" charset="0"/>
                  </a:rPr>
                  <a:t>Δ</a:t>
                </a:r>
                <a:r>
                  <a:rPr lang="en-US"/>
                  <a:t>d</a:t>
                </a:r>
                <a:endParaRPr lang="en-CA"/>
              </a:p>
            </p:txBody>
          </p:sp>
        </p:grp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85800" y="4038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this case a new equation is needed.</a:t>
            </a:r>
            <a:endParaRPr lang="en-CA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38200" y="4746625"/>
            <a:ext cx="3733800" cy="1147763"/>
            <a:chOff x="528" y="2990"/>
            <a:chExt cx="2352" cy="723"/>
          </a:xfrm>
        </p:grpSpPr>
        <p:sp>
          <p:nvSpPr>
            <p:cNvPr id="10256" name="Text Box 24"/>
            <p:cNvSpPr txBox="1">
              <a:spLocks noChangeArrowheads="1"/>
            </p:cNvSpPr>
            <p:nvPr/>
          </p:nvSpPr>
          <p:spPr bwMode="auto">
            <a:xfrm>
              <a:off x="528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solidFill>
                    <a:srgbClr val="FFFF00"/>
                  </a:solidFill>
                </a:rPr>
                <a:t>Δd =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0257" name="Text Box 25"/>
            <p:cNvSpPr txBox="1">
              <a:spLocks noChangeArrowheads="1"/>
            </p:cNvSpPr>
            <p:nvPr/>
          </p:nvSpPr>
          <p:spPr bwMode="auto">
            <a:xfrm>
              <a:off x="1305" y="299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10258" name="Line 27"/>
            <p:cNvSpPr>
              <a:spLocks noChangeShapeType="1"/>
            </p:cNvSpPr>
            <p:nvPr/>
          </p:nvSpPr>
          <p:spPr bwMode="auto">
            <a:xfrm>
              <a:off x="1288" y="3356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28"/>
            <p:cNvSpPr txBox="1">
              <a:spLocks noChangeArrowheads="1"/>
            </p:cNvSpPr>
            <p:nvPr/>
          </p:nvSpPr>
          <p:spPr bwMode="auto">
            <a:xfrm>
              <a:off x="1519" y="339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0260" name="AutoShape 30"/>
            <p:cNvSpPr>
              <a:spLocks/>
            </p:cNvSpPr>
            <p:nvPr/>
          </p:nvSpPr>
          <p:spPr bwMode="auto">
            <a:xfrm>
              <a:off x="1217" y="3089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utoShape 31"/>
            <p:cNvSpPr>
              <a:spLocks/>
            </p:cNvSpPr>
            <p:nvPr/>
          </p:nvSpPr>
          <p:spPr bwMode="auto">
            <a:xfrm>
              <a:off x="2147" y="3102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32"/>
            <p:cNvSpPr txBox="1">
              <a:spLocks noChangeArrowheads="1"/>
            </p:cNvSpPr>
            <p:nvPr/>
          </p:nvSpPr>
          <p:spPr bwMode="auto">
            <a:xfrm>
              <a:off x="2352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X </a:t>
              </a:r>
              <a:r>
                <a:rPr lang="en-US">
                  <a:solidFill>
                    <a:srgbClr val="FFFF00"/>
                  </a:solidFill>
                  <a:cs typeface="Times New Roman" pitchFamily="18" charset="0"/>
                </a:rPr>
                <a:t>Δ</a:t>
              </a:r>
              <a:r>
                <a:rPr lang="en-US">
                  <a:solidFill>
                    <a:srgbClr val="FFFF00"/>
                  </a:solidFill>
                </a:rPr>
                <a:t>t</a:t>
              </a:r>
              <a:endParaRPr lang="en-CA">
                <a:solidFill>
                  <a:srgbClr val="FFFF00"/>
                </a:solidFill>
              </a:endParaRPr>
            </a:p>
          </p:txBody>
        </p:sp>
      </p:grp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5029200" y="4648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Where:</a:t>
            </a:r>
            <a:endParaRPr lang="en-CA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019800" y="5867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the </a:t>
            </a:r>
            <a:r>
              <a:rPr lang="en-US">
                <a:solidFill>
                  <a:schemeClr val="hlink"/>
                </a:solidFill>
              </a:rPr>
              <a:t>average speed.</a:t>
            </a:r>
            <a:endParaRPr lang="en-CA">
              <a:solidFill>
                <a:schemeClr val="hlink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261100" y="4419600"/>
            <a:ext cx="2882900" cy="1147763"/>
            <a:chOff x="3944" y="2784"/>
            <a:chExt cx="1816" cy="723"/>
          </a:xfrm>
        </p:grpSpPr>
        <p:sp>
          <p:nvSpPr>
            <p:cNvPr id="10250" name="Text Box 34"/>
            <p:cNvSpPr txBox="1">
              <a:spLocks noChangeArrowheads="1"/>
            </p:cNvSpPr>
            <p:nvPr/>
          </p:nvSpPr>
          <p:spPr bwMode="auto">
            <a:xfrm>
              <a:off x="4032" y="2784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v</a:t>
              </a:r>
              <a:r>
                <a:rPr lang="en-US" baseline="-25000">
                  <a:solidFill>
                    <a:srgbClr val="FFFF00"/>
                  </a:solidFill>
                </a:rPr>
                <a:t>1</a:t>
              </a:r>
              <a:r>
                <a:rPr lang="en-US">
                  <a:solidFill>
                    <a:srgbClr val="FFFF00"/>
                  </a:solidFill>
                </a:rPr>
                <a:t>  +  v</a:t>
              </a:r>
              <a:r>
                <a:rPr lang="en-US" baseline="-25000">
                  <a:solidFill>
                    <a:srgbClr val="FFFF00"/>
                  </a:solidFill>
                </a:rPr>
                <a:t>2</a:t>
              </a:r>
              <a:endParaRPr lang="en-CA" baseline="-25000">
                <a:solidFill>
                  <a:srgbClr val="FFFF00"/>
                </a:solidFill>
              </a:endParaRPr>
            </a:p>
          </p:txBody>
        </p:sp>
        <p:sp>
          <p:nvSpPr>
            <p:cNvPr id="10251" name="Line 35"/>
            <p:cNvSpPr>
              <a:spLocks noChangeShapeType="1"/>
            </p:cNvSpPr>
            <p:nvPr/>
          </p:nvSpPr>
          <p:spPr bwMode="auto">
            <a:xfrm>
              <a:off x="4015" y="3150"/>
              <a:ext cx="81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36"/>
            <p:cNvSpPr txBox="1">
              <a:spLocks noChangeArrowheads="1"/>
            </p:cNvSpPr>
            <p:nvPr/>
          </p:nvSpPr>
          <p:spPr bwMode="auto">
            <a:xfrm>
              <a:off x="4246" y="318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2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10253" name="AutoShape 37"/>
            <p:cNvSpPr>
              <a:spLocks/>
            </p:cNvSpPr>
            <p:nvPr/>
          </p:nvSpPr>
          <p:spPr bwMode="auto">
            <a:xfrm>
              <a:off x="3944" y="2883"/>
              <a:ext cx="48" cy="624"/>
            </a:xfrm>
            <a:prstGeom prst="leftBracket">
              <a:avLst>
                <a:gd name="adj" fmla="val 1083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utoShape 38"/>
            <p:cNvSpPr>
              <a:spLocks/>
            </p:cNvSpPr>
            <p:nvPr/>
          </p:nvSpPr>
          <p:spPr bwMode="auto">
            <a:xfrm>
              <a:off x="4874" y="2896"/>
              <a:ext cx="47" cy="599"/>
            </a:xfrm>
            <a:prstGeom prst="rightBracket">
              <a:avLst>
                <a:gd name="adj" fmla="val 106206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40"/>
            <p:cNvSpPr txBox="1">
              <a:spLocks noChangeArrowheads="1"/>
            </p:cNvSpPr>
            <p:nvPr/>
          </p:nvSpPr>
          <p:spPr bwMode="auto">
            <a:xfrm>
              <a:off x="5040" y="2976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FF00"/>
                  </a:solidFill>
                </a:rPr>
                <a:t>= v</a:t>
              </a:r>
              <a:r>
                <a:rPr lang="en-US" sz="3200" baseline="-25000">
                  <a:solidFill>
                    <a:srgbClr val="FFFF00"/>
                  </a:solidFill>
                </a:rPr>
                <a:t>ave</a:t>
              </a:r>
              <a:endParaRPr lang="en-CA" sz="3200" baseline="-250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utoUpdateAnimBg="0"/>
      <p:bldP spid="4118" grpId="0" autoUpdateAnimBg="0"/>
      <p:bldP spid="4129" grpId="0" autoUpdateAnimBg="0"/>
      <p:bldP spid="413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930</Words>
  <Application>Microsoft Office PowerPoint</Application>
  <PresentationFormat>On-screen Show (4:3)</PresentationFormat>
  <Paragraphs>215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Distance &amp; Acceleration Kinematic Equations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  <vt:lpstr>Distance &amp; Acceleration</vt:lpstr>
    </vt:vector>
  </TitlesOfParts>
  <Company>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&amp; Acceleration</dc:title>
  <dc:creator>Garibaldi Secondary School</dc:creator>
  <cp:lastModifiedBy>IRHS</cp:lastModifiedBy>
  <cp:revision>69</cp:revision>
  <dcterms:created xsi:type="dcterms:W3CDTF">2007-10-20T16:48:00Z</dcterms:created>
  <dcterms:modified xsi:type="dcterms:W3CDTF">2017-09-14T00:33:32Z</dcterms:modified>
</cp:coreProperties>
</file>