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72" r:id="rId4"/>
    <p:sldId id="273" r:id="rId5"/>
    <p:sldId id="274" r:id="rId6"/>
    <p:sldId id="275" r:id="rId7"/>
    <p:sldId id="263" r:id="rId8"/>
    <p:sldId id="265" r:id="rId9"/>
    <p:sldId id="266" r:id="rId10"/>
    <p:sldId id="267" r:id="rId11"/>
    <p:sldId id="261" r:id="rId12"/>
    <p:sldId id="268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60924-424A-4DFA-A7EB-8CDB9D8BE152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386B5-A650-44D6-B6EB-3285A23AE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386B5-A650-44D6-B6EB-3285A23AE9F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386B5-A650-44D6-B6EB-3285A23AE9F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386B5-A650-44D6-B6EB-3285A23AE9F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386B5-A650-44D6-B6EB-3285A23AE9F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6411-A1DE-4C8A-A6C0-ED31E923CEDA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2AF3C1-8CF0-4D24-9541-C15B3621A7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6411-A1DE-4C8A-A6C0-ED31E923CEDA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F3C1-8CF0-4D24-9541-C15B3621A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22AF3C1-8CF0-4D24-9541-C15B3621A7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6411-A1DE-4C8A-A6C0-ED31E923CEDA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6411-A1DE-4C8A-A6C0-ED31E923CEDA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22AF3C1-8CF0-4D24-9541-C15B3621A7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6411-A1DE-4C8A-A6C0-ED31E923CEDA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2AF3C1-8CF0-4D24-9541-C15B3621A7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D0A6411-A1DE-4C8A-A6C0-ED31E923CEDA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F3C1-8CF0-4D24-9541-C15B3621A7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6411-A1DE-4C8A-A6C0-ED31E923CEDA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22AF3C1-8CF0-4D24-9541-C15B3621A7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6411-A1DE-4C8A-A6C0-ED31E923CEDA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22AF3C1-8CF0-4D24-9541-C15B3621A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6411-A1DE-4C8A-A6C0-ED31E923CEDA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2AF3C1-8CF0-4D24-9541-C15B3621A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2AF3C1-8CF0-4D24-9541-C15B3621A7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6411-A1DE-4C8A-A6C0-ED31E923CEDA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22AF3C1-8CF0-4D24-9541-C15B3621A7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D0A6411-A1DE-4C8A-A6C0-ED31E923CEDA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D0A6411-A1DE-4C8A-A6C0-ED31E923CEDA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2AF3C1-8CF0-4D24-9541-C15B3621A7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8286808" cy="1470025"/>
          </a:xfrm>
          <a:prstGeom prst="snip2DiagRect">
            <a:avLst/>
          </a:prstGeom>
          <a:solidFill>
            <a:schemeClr val="bg2">
              <a:lumMod val="2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Vector Addition and Subtraction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57555">
            <a:off x="3323015" y="2189178"/>
            <a:ext cx="2429730" cy="4117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85720" y="285728"/>
            <a:ext cx="8572560" cy="2786082"/>
          </a:xfrm>
          <a:prstGeom prst="rect">
            <a:avLst/>
          </a:prstGeom>
          <a:solidFill>
            <a:srgbClr val="FFFFFF"/>
          </a:solidFill>
          <a:ln w="12700">
            <a:solidFill>
              <a:srgbClr val="4BACC6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Adding the two vectors: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x-component of resultant:		y-component of resultant: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85720" y="3357562"/>
            <a:ext cx="8572560" cy="292895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Total resultant: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Vector Subtraction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With vectors a negative sign indicates that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it’s 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direction is directly opposite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When subtracting vectors, we still draw them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tip to tail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, except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we draw the negative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(or opposite) of the second vector.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We generally subtract vectors when dealing with a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change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 a vector quantity.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Remember: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Change =  Final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- Initial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uiExpand="1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34400" cy="75895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Draw the following 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85090" cy="4572000"/>
          </a:xfrm>
        </p:spPr>
        <p:txBody>
          <a:bodyPr numCol="2">
            <a:normAutofit/>
          </a:bodyPr>
          <a:lstStyle/>
          <a:p>
            <a:pPr marL="514350" indent="-514350">
              <a:buAutoNum type="arabicParenR"/>
            </a:pPr>
            <a:r>
              <a:rPr lang="en-US" sz="3200" dirty="0" smtClean="0"/>
              <a:t>F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+ F</a:t>
            </a:r>
            <a:r>
              <a:rPr lang="en-US" sz="3200" baseline="-25000" dirty="0" smtClean="0"/>
              <a:t>2</a:t>
            </a:r>
          </a:p>
          <a:p>
            <a:pPr marL="514350" indent="-514350">
              <a:buAutoNum type="arabicParenR"/>
            </a:pPr>
            <a:endParaRPr lang="en-US" sz="3200" dirty="0" smtClean="0"/>
          </a:p>
          <a:p>
            <a:pPr marL="514350" indent="-514350">
              <a:buAutoNum type="arabicParenR"/>
            </a:pPr>
            <a:endParaRPr lang="en-US" sz="3200" dirty="0" smtClean="0"/>
          </a:p>
          <a:p>
            <a:pPr marL="514350" indent="-514350">
              <a:buAutoNum type="arabicParenR"/>
            </a:pPr>
            <a:endParaRPr lang="en-US" sz="3200" dirty="0" smtClean="0"/>
          </a:p>
          <a:p>
            <a:pPr marL="514350" indent="-514350">
              <a:buAutoNum type="arabicParenR"/>
            </a:pPr>
            <a:r>
              <a:rPr lang="en-US" sz="3200" dirty="0" smtClean="0"/>
              <a:t>d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+ d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</a:p>
          <a:p>
            <a:pPr marL="514350" indent="-514350">
              <a:buAutoNum type="arabicParenR"/>
            </a:pPr>
            <a:endParaRPr lang="en-US" sz="3200" dirty="0" smtClean="0"/>
          </a:p>
          <a:p>
            <a:pPr marL="514350" indent="-514350">
              <a:buAutoNum type="arabicParenR"/>
            </a:pPr>
            <a:endParaRPr lang="en-US" sz="3200" dirty="0" smtClean="0"/>
          </a:p>
          <a:p>
            <a:pPr marL="514350" indent="-514350">
              <a:buAutoNum type="arabicParenR"/>
            </a:pPr>
            <a:r>
              <a:rPr lang="en-US" sz="3200" dirty="0" err="1" smtClean="0"/>
              <a:t>v</a:t>
            </a:r>
            <a:r>
              <a:rPr lang="en-US" sz="3200" baseline="-25000" dirty="0" err="1" smtClean="0"/>
              <a:t>f</a:t>
            </a:r>
            <a:r>
              <a:rPr lang="en-US" sz="3200" dirty="0" smtClean="0"/>
              <a:t> – v</a:t>
            </a:r>
            <a:r>
              <a:rPr lang="en-US" sz="3200" baseline="-25000" dirty="0" smtClean="0"/>
              <a:t>i</a:t>
            </a:r>
            <a:endParaRPr lang="en-US" sz="3200" dirty="0" smtClean="0"/>
          </a:p>
          <a:p>
            <a:pPr marL="514350" indent="-514350">
              <a:buAutoNum type="arabicParenR"/>
            </a:pPr>
            <a:endParaRPr lang="en-US" sz="3200" dirty="0" smtClean="0"/>
          </a:p>
          <a:p>
            <a:pPr marL="514350" indent="-514350">
              <a:buAutoNum type="arabicParenR"/>
            </a:pPr>
            <a:endParaRPr lang="en-US" sz="3200" dirty="0" smtClean="0"/>
          </a:p>
          <a:p>
            <a:pPr marL="514350" indent="-514350">
              <a:buAutoNum type="arabicParenR"/>
            </a:pPr>
            <a:endParaRPr lang="en-US" sz="3200" dirty="0" smtClean="0"/>
          </a:p>
          <a:p>
            <a:pPr marL="514350" indent="-514350">
              <a:buAutoNum type="arabicParenR"/>
            </a:pPr>
            <a:r>
              <a:rPr lang="en-US" sz="3200" dirty="0" smtClean="0"/>
              <a:t>p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– p</a:t>
            </a:r>
            <a:r>
              <a:rPr lang="en-US" sz="3200" baseline="-25000" dirty="0" smtClean="0"/>
              <a:t>1</a:t>
            </a:r>
            <a:endParaRPr lang="en-US" sz="3200" baseline="-250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571472" y="2214554"/>
            <a:ext cx="1857388" cy="857256"/>
            <a:chOff x="571472" y="2214554"/>
            <a:chExt cx="1857388" cy="857256"/>
          </a:xfrm>
        </p:grpSpPr>
        <p:cxnSp>
          <p:nvCxnSpPr>
            <p:cNvPr id="5" name="Straight Arrow Connector 4"/>
            <p:cNvCxnSpPr/>
            <p:nvPr/>
          </p:nvCxnSpPr>
          <p:spPr>
            <a:xfrm rot="5400000" flipH="1" flipV="1">
              <a:off x="535753" y="2250273"/>
              <a:ext cx="857256" cy="78581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rot="16200000" flipH="1">
              <a:off x="1643042" y="2285992"/>
              <a:ext cx="857256" cy="71438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571472" y="2357430"/>
              <a:ext cx="388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00232" y="2285992"/>
              <a:ext cx="4090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F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643438" y="4572008"/>
            <a:ext cx="2024910" cy="869398"/>
            <a:chOff x="4643438" y="4572008"/>
            <a:chExt cx="2024910" cy="869398"/>
          </a:xfrm>
        </p:grpSpPr>
        <p:cxnSp>
          <p:nvCxnSpPr>
            <p:cNvPr id="11" name="Straight Arrow Connector 10"/>
            <p:cNvCxnSpPr/>
            <p:nvPr/>
          </p:nvCxnSpPr>
          <p:spPr>
            <a:xfrm rot="5400000" flipH="1" flipV="1">
              <a:off x="5822165" y="4607727"/>
              <a:ext cx="857256" cy="78581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10800000">
              <a:off x="4643438" y="4643446"/>
              <a:ext cx="928694" cy="78581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6286512" y="5072074"/>
              <a:ext cx="3818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p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786314" y="5072074"/>
              <a:ext cx="4026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p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28596" y="4500570"/>
            <a:ext cx="1904476" cy="1071570"/>
            <a:chOff x="428596" y="4500570"/>
            <a:chExt cx="1904476" cy="1071570"/>
          </a:xfrm>
        </p:grpSpPr>
        <p:cxnSp>
          <p:nvCxnSpPr>
            <p:cNvPr id="15" name="Straight Arrow Connector 14"/>
            <p:cNvCxnSpPr/>
            <p:nvPr/>
          </p:nvCxnSpPr>
          <p:spPr>
            <a:xfrm rot="5400000">
              <a:off x="1500960" y="4856966"/>
              <a:ext cx="857256" cy="573092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10800000">
              <a:off x="428596" y="5000636"/>
              <a:ext cx="928694" cy="15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1928794" y="5000636"/>
              <a:ext cx="4042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d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348" y="4500570"/>
              <a:ext cx="42862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d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72000" y="2143116"/>
            <a:ext cx="2130916" cy="1143008"/>
            <a:chOff x="4572000" y="2143116"/>
            <a:chExt cx="2130916" cy="1143008"/>
          </a:xfrm>
        </p:grpSpPr>
        <p:cxnSp>
          <p:nvCxnSpPr>
            <p:cNvPr id="13" name="Straight Arrow Connector 12"/>
            <p:cNvCxnSpPr/>
            <p:nvPr/>
          </p:nvCxnSpPr>
          <p:spPr>
            <a:xfrm rot="5400000" flipH="1" flipV="1">
              <a:off x="5715802" y="2713826"/>
              <a:ext cx="1143008" cy="15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572000" y="2857496"/>
              <a:ext cx="1214446" cy="15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6357950" y="2571744"/>
              <a:ext cx="3449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i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857752" y="2428868"/>
              <a:ext cx="3497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v</a:t>
              </a:r>
              <a:r>
                <a:rPr lang="en-US" baseline="-25000" dirty="0" err="1" smtClean="0"/>
                <a:t>f</a:t>
              </a:r>
              <a:endParaRPr lang="en-US" dirty="0"/>
            </a:p>
          </p:txBody>
        </p:sp>
      </p:grp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14282" y="214290"/>
            <a:ext cx="8715436" cy="63579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: </a:t>
            </a:r>
            <a:r>
              <a:rPr lang="en-US" sz="2800" dirty="0" smtClean="0">
                <a:latin typeface="Calibri" pitchFamily="34" charset="0"/>
              </a:rPr>
              <a:t>A cyclist is traveling at 14 m/s west when he turns due north and continues at 10 m/s.  If  it takes him 4.0 s to complete the turn what is his average acceleration?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 = </a:t>
            </a:r>
            <a:r>
              <a:rPr kumimoji="0" lang="en-US" sz="28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Δv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= 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 – </a:t>
            </a:r>
            <a:r>
              <a:rPr kumimoji="0" lang="en-US" sz="28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</a:t>
            </a:r>
            <a:r>
              <a:rPr kumimoji="0" lang="en-US" sz="2800" b="0" i="0" u="sng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</a:t>
            </a:r>
            <a:endParaRPr kumimoji="0" lang="en-US" sz="2800" b="0" i="0" u="sng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  t         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</a:t>
            </a:r>
            <a:endParaRPr kumimoji="0" lang="en-US" sz="2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Draw the final velocity and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subtract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the initial.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79512" y="188640"/>
            <a:ext cx="4392488" cy="64807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SCALAR		VECTOR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800" dirty="0"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When we draw vectors we ALWAYS represent them as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arrows.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572000" y="188640"/>
            <a:ext cx="4392488" cy="64807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Vector Addition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Whenever we add vectors we use the </a:t>
            </a:r>
            <a:r>
              <a:rPr kumimoji="0" lang="en-US" sz="2800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tip to tail</a:t>
            </a: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method.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To find the total or resultant vector, simply draw an arrow from the starting point to the ending point.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260648"/>
            <a:ext cx="0" cy="424847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uild="allAtOnce" animBg="1"/>
      <p:bldP spid="20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85728"/>
            <a:ext cx="8784976" cy="1122448"/>
          </a:xfrm>
        </p:spPr>
        <p:txBody>
          <a:bodyPr>
            <a:noAutofit/>
          </a:bodyPr>
          <a:lstStyle/>
          <a:p>
            <a:r>
              <a:rPr lang="en-US" sz="3200" dirty="0" smtClean="0"/>
              <a:t>In 2-D we construct vector diagrams.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14282" y="1556792"/>
            <a:ext cx="8643998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Ex: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A student in a canoe is trying to cross a 45 m wide river that flows </a:t>
            </a:r>
            <a:r>
              <a:rPr lang="en-US" sz="2800" dirty="0" smtClean="0">
                <a:latin typeface="Calibri" pitchFamily="34" charset="0"/>
              </a:rPr>
              <a:t>due 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ast at 2.0 m/s.  The student can paddle at 3.2 m/s.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a) If he points due north and paddles, how long will it take him to cross?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NOTE: Perpendicular components don’t affect each other.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We only consider the width of the river and his velocity in that direction.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14282" y="1628800"/>
            <a:ext cx="8643998" cy="4872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b) What will be his velocity relative to his starting point in part a?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NOTE: Add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the velocities with vector addition</a:t>
            </a:r>
            <a:endParaRPr kumimoji="0" lang="en-US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512" y="285728"/>
            <a:ext cx="8784976" cy="112244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2-D we construct vector diagrams.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14282" y="1714489"/>
            <a:ext cx="864399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Calibri" pitchFamily="34" charset="0"/>
              </a:rPr>
              <a:t>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 If he needs to end up directly across from his starting point, what heading (direction) should he take?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NOTE:  Add the velocity vectors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so tha</a:t>
            </a:r>
            <a:r>
              <a:rPr lang="en-US" sz="2800" dirty="0" smtClean="0">
                <a:latin typeface="Calibri" pitchFamily="34" charset="0"/>
              </a:rPr>
              <a:t>t the resultant points due North.</a:t>
            </a:r>
            <a:endParaRPr kumimoji="0" lang="en-US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512" y="285728"/>
            <a:ext cx="8784976" cy="112244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2-D we construct vector diagrams.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14282" y="1714489"/>
            <a:ext cx="864399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d) In part c, how long will it take to cross the river?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512" y="285728"/>
            <a:ext cx="8784976" cy="112244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2-D we construct vector diagrams.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71451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8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Vector Addition – Trig Method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previous example we added perpendicular vectors which gave us nice simple right triangles. In reality it’s not going to be that easy.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57158" y="2071678"/>
            <a:ext cx="3286148" cy="4143404"/>
          </a:xfrm>
          <a:prstGeom prst="rect">
            <a:avLst/>
          </a:prstGeom>
          <a:solidFill>
            <a:srgbClr val="DBE5F1"/>
          </a:soli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A zeppelin flies at 15 km/h 30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N of E for 2.5 hr and then changes heading and flies at 20 km/h 70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W of N for 1.5 hr. What was its final displacement?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786182" y="2069552"/>
            <a:ext cx="5124053" cy="4214842"/>
          </a:xfrm>
          <a:prstGeom prst="rect">
            <a:avLst/>
          </a:prstGeom>
          <a:solidFill>
            <a:srgbClr val="FFFFFF"/>
          </a:solidFill>
          <a:ln w="31750">
            <a:solidFill>
              <a:srgbClr val="F7964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 order to solve non-right angle triangles, we will need to be familiar with the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Sine Law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and the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Cosine Law.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Sine Law: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Cosine Law: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5214942" y="3429000"/>
            <a:ext cx="3071834" cy="78581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5214942" y="5000636"/>
            <a:ext cx="3052351" cy="7215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184307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8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Vector Addition – The Component Method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another method that we can use when adding vectors. This method is a very precise approach, and the only way we can add 3 or more vectors.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282" y="2132856"/>
            <a:ext cx="8715436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Draw</a:t>
            </a:r>
            <a:r>
              <a:rPr lang="en-US" sz="2800" dirty="0" smtClean="0"/>
              <a:t> each vector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Resolve</a:t>
            </a:r>
            <a:r>
              <a:rPr lang="en-US" sz="2800" dirty="0" smtClean="0"/>
              <a:t> each vector into x and y components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Find the </a:t>
            </a:r>
            <a:r>
              <a:rPr lang="en-US" sz="2800" b="1" dirty="0" smtClean="0"/>
              <a:t>total sum </a:t>
            </a:r>
            <a:r>
              <a:rPr lang="en-US" sz="2800" dirty="0" smtClean="0"/>
              <a:t>of x and y vectors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Add</a:t>
            </a:r>
            <a:r>
              <a:rPr lang="en-US" sz="2800" dirty="0" smtClean="0"/>
              <a:t> the x and y vectors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Solve</a:t>
            </a:r>
            <a:r>
              <a:rPr lang="en-US" sz="2800" dirty="0" smtClean="0"/>
              <a:t> using trig</a:t>
            </a:r>
          </a:p>
        </p:txBody>
      </p:sp>
      <p:sp>
        <p:nvSpPr>
          <p:cNvPr id="4" name="Rectangle 3"/>
          <p:cNvSpPr/>
          <p:nvPr/>
        </p:nvSpPr>
        <p:spPr>
          <a:xfrm>
            <a:off x="214282" y="4606778"/>
            <a:ext cx="8715436" cy="148651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REMEMBER: When  using x and y components, up and right are “+” and down and left are “-”</a:t>
            </a:r>
            <a:endParaRPr lang="en-US" sz="28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14282" y="214290"/>
            <a:ext cx="7643866" cy="1857388"/>
          </a:xfrm>
          <a:prstGeom prst="rect">
            <a:avLst/>
          </a:prstGeom>
          <a:solidFill>
            <a:srgbClr val="DBE5F1"/>
          </a:soli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Ex.</a:t>
            </a: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An airplane heading at 450 km/h, 30° north of east encounters a 75 km/h wind blowing towards a direction 50° west of north. What is the resultant velocity of the airplane relative to the ground?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571480"/>
            <a:ext cx="1000132" cy="1144728"/>
          </a:xfrm>
          <a:prstGeom prst="rect">
            <a:avLst/>
          </a:prstGeom>
          <a:noFill/>
        </p:spPr>
      </p:pic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85720" y="2285992"/>
            <a:ext cx="4357718" cy="3857652"/>
          </a:xfrm>
          <a:prstGeom prst="rect">
            <a:avLst/>
          </a:prstGeom>
          <a:solidFill>
            <a:srgbClr val="FFFFFF"/>
          </a:solidFill>
          <a:ln w="12700">
            <a:solidFill>
              <a:srgbClr val="8064A2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Airplane vector: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x-component: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y-component: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786314" y="2285992"/>
            <a:ext cx="4040192" cy="3857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Wind vector: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x-component: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y-component: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157</TotalTime>
  <Words>556</Words>
  <Application>Microsoft Office PowerPoint</Application>
  <PresentationFormat>On-screen Show (4:3)</PresentationFormat>
  <Paragraphs>93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Vector Addition and Subtraction</vt:lpstr>
      <vt:lpstr>Slide 2</vt:lpstr>
      <vt:lpstr>In 2-D we construct vector diagrams. </vt:lpstr>
      <vt:lpstr>Slide 4</vt:lpstr>
      <vt:lpstr>Slide 5</vt:lpstr>
      <vt:lpstr>Slide 6</vt:lpstr>
      <vt:lpstr>      Vector Addition – Trig Method In the previous example we added perpendicular vectors which gave us nice simple right triangles. In reality it’s not going to be that easy.</vt:lpstr>
      <vt:lpstr>Vector Addition – The Component Method There is another method that we can use when adding vectors. This method is a very precise approach, and the only way we can add 3 or more vectors.</vt:lpstr>
      <vt:lpstr>Slide 9</vt:lpstr>
      <vt:lpstr>Slide 10</vt:lpstr>
      <vt:lpstr>Slide 11</vt:lpstr>
      <vt:lpstr>Draw the following </vt:lpstr>
      <vt:lpstr>Slide 13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Vectors and Relative Velocity</dc:title>
  <dc:creator> Hansen</dc:creator>
  <cp:lastModifiedBy>jrtowers508</cp:lastModifiedBy>
  <cp:revision>33</cp:revision>
  <dcterms:created xsi:type="dcterms:W3CDTF">2007-09-07T04:49:21Z</dcterms:created>
  <dcterms:modified xsi:type="dcterms:W3CDTF">2011-09-19T03:22:44Z</dcterms:modified>
</cp:coreProperties>
</file>