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2"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14275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74183-EC98-49D7-A491-2ACE655B95A9}" type="datetimeFigureOut">
              <a:rPr lang="en-CA" smtClean="0"/>
              <a:t>2017-11-29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507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79413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358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295876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505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49445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118816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41034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9035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60853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774183-EC98-49D7-A491-2ACE655B95A9}" type="datetimeFigureOut">
              <a:rPr lang="en-CA" smtClean="0"/>
              <a:t>2017-11-29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365403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74183-EC98-49D7-A491-2ACE655B95A9}" type="datetimeFigureOut">
              <a:rPr lang="en-CA" smtClean="0"/>
              <a:t>2017-11-29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337994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403168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33371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3774183-EC98-49D7-A491-2ACE655B95A9}" type="datetimeFigureOut">
              <a:rPr lang="en-CA" smtClean="0"/>
              <a:t>2017-11-29</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2343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74183-EC98-49D7-A491-2ACE655B95A9}" type="datetimeFigureOut">
              <a:rPr lang="en-CA" smtClean="0"/>
              <a:t>2017-11-29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A5EC2BE-1F5A-4F05-84E9-ABE1FA11EEB0}" type="slidenum">
              <a:rPr lang="en-CA" smtClean="0"/>
              <a:t>‹#›</a:t>
            </a:fld>
            <a:endParaRPr lang="en-CA"/>
          </a:p>
        </p:txBody>
      </p:sp>
    </p:spTree>
    <p:extLst>
      <p:ext uri="{BB962C8B-B14F-4D97-AF65-F5344CB8AC3E}">
        <p14:creationId xmlns:p14="http://schemas.microsoft.com/office/powerpoint/2010/main" val="18453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774183-EC98-49D7-A491-2ACE655B95A9}" type="datetimeFigureOut">
              <a:rPr lang="en-CA" smtClean="0"/>
              <a:t>2017-11-29</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5EC2BE-1F5A-4F05-84E9-ABE1FA11EEB0}" type="slidenum">
              <a:rPr lang="en-CA" smtClean="0"/>
              <a:t>‹#›</a:t>
            </a:fld>
            <a:endParaRPr lang="en-CA"/>
          </a:p>
        </p:txBody>
      </p:sp>
    </p:spTree>
    <p:extLst>
      <p:ext uri="{BB962C8B-B14F-4D97-AF65-F5344CB8AC3E}">
        <p14:creationId xmlns:p14="http://schemas.microsoft.com/office/powerpoint/2010/main" val="150054585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4088"/>
            <a:ext cx="9144000" cy="2387600"/>
          </a:xfrm>
        </p:spPr>
        <p:txBody>
          <a:bodyPr/>
          <a:lstStyle/>
          <a:p>
            <a:r>
              <a:rPr lang="en-CA" dirty="0" smtClean="0"/>
              <a:t>Particle Wave Duality</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245" y="2862533"/>
            <a:ext cx="6259509" cy="3603582"/>
          </a:xfrm>
          <a:prstGeom prst="rect">
            <a:avLst/>
          </a:prstGeom>
        </p:spPr>
      </p:pic>
    </p:spTree>
    <p:extLst>
      <p:ext uri="{BB962C8B-B14F-4D97-AF65-F5344CB8AC3E}">
        <p14:creationId xmlns:p14="http://schemas.microsoft.com/office/powerpoint/2010/main" val="27200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 Broglie Wavelength</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smtClean="0"/>
                  <a:t>Recall that for light, its momentum is </a:t>
                </a:r>
                <a14:m>
                  <m:oMath xmlns:m="http://schemas.openxmlformats.org/officeDocument/2006/math">
                    <m:r>
                      <a:rPr lang="en-CA" b="0" i="1" smtClean="0">
                        <a:latin typeface="Cambria Math" panose="02040503050406030204" pitchFamily="18" charset="0"/>
                      </a:rPr>
                      <m:t>𝑝</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h</m:t>
                        </m:r>
                      </m:num>
                      <m:den>
                        <m:r>
                          <a:rPr lang="en-CA" b="0" i="1" smtClean="0">
                            <a:latin typeface="Cambria Math" panose="02040503050406030204" pitchFamily="18" charset="0"/>
                          </a:rPr>
                          <m:t>𝜆</m:t>
                        </m:r>
                      </m:den>
                    </m:f>
                  </m:oMath>
                </a14:m>
                <a:r>
                  <a:rPr lang="en-CA" dirty="0" smtClean="0"/>
                  <a:t>. French physicist Louie de Broglie suggested in 1923 that perhaps just as waves can behave like particles, particles can behave like waves. As such a particle can have a wavelength by taking the above expression and equating it to our usual definition of momentum: </a:t>
                </a:r>
                <a14:m>
                  <m:oMath xmlns:m="http://schemas.openxmlformats.org/officeDocument/2006/math">
                    <m:r>
                      <a:rPr lang="en-CA" b="0" i="1" smtClean="0">
                        <a:latin typeface="Cambria Math" panose="02040503050406030204" pitchFamily="18" charset="0"/>
                      </a:rPr>
                      <m:t>𝑚𝑣</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h</m:t>
                        </m:r>
                      </m:num>
                      <m:den>
                        <m:r>
                          <a:rPr lang="en-CA" b="0" i="1" smtClean="0">
                            <a:latin typeface="Cambria Math" panose="02040503050406030204" pitchFamily="18" charset="0"/>
                          </a:rPr>
                          <m:t>𝜆</m:t>
                        </m:r>
                      </m:den>
                    </m:f>
                  </m:oMath>
                </a14:m>
                <a:r>
                  <a:rPr lang="en-CA" dirty="0" smtClean="0"/>
                  <a:t>. Thus</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79359" y="4324020"/>
                <a:ext cx="5524654" cy="18529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panose="02040503050406030204" pitchFamily="18" charset="0"/>
                        </a:rPr>
                        <m:t>𝜆</m:t>
                      </m:r>
                      <m:r>
                        <a:rPr lang="en-CA" sz="3600" b="0" i="1" smtClean="0">
                          <a:latin typeface="Cambria Math" panose="02040503050406030204" pitchFamily="18" charset="0"/>
                        </a:rPr>
                        <m:t>=</m:t>
                      </m:r>
                      <m:f>
                        <m:fPr>
                          <m:ctrlPr>
                            <a:rPr lang="en-CA" sz="3600" b="0" i="1" smtClean="0">
                              <a:latin typeface="Cambria Math" panose="02040503050406030204" pitchFamily="18" charset="0"/>
                            </a:rPr>
                          </m:ctrlPr>
                        </m:fPr>
                        <m:num>
                          <m:r>
                            <a:rPr lang="en-CA" sz="3600" b="0" i="1" smtClean="0">
                              <a:latin typeface="Cambria Math" panose="02040503050406030204" pitchFamily="18" charset="0"/>
                            </a:rPr>
                            <m:t>h</m:t>
                          </m:r>
                        </m:num>
                        <m:den>
                          <m:r>
                            <a:rPr lang="en-CA" sz="3600" b="0" i="1" smtClean="0">
                              <a:latin typeface="Cambria Math" panose="02040503050406030204" pitchFamily="18" charset="0"/>
                            </a:rPr>
                            <m:t>𝑝</m:t>
                          </m:r>
                        </m:den>
                      </m:f>
                      <m:r>
                        <a:rPr lang="en-CA" sz="3600" b="0" i="1" smtClean="0">
                          <a:latin typeface="Cambria Math" panose="02040503050406030204" pitchFamily="18" charset="0"/>
                        </a:rPr>
                        <m:t>=</m:t>
                      </m:r>
                      <m:f>
                        <m:fPr>
                          <m:ctrlPr>
                            <a:rPr lang="en-CA" sz="3600" b="0" i="1" smtClean="0">
                              <a:latin typeface="Cambria Math" panose="02040503050406030204" pitchFamily="18" charset="0"/>
                            </a:rPr>
                          </m:ctrlPr>
                        </m:fPr>
                        <m:num>
                          <m:r>
                            <a:rPr lang="en-CA" sz="3600" b="0" i="1" smtClean="0">
                              <a:latin typeface="Cambria Math" panose="02040503050406030204" pitchFamily="18" charset="0"/>
                            </a:rPr>
                            <m:t>h</m:t>
                          </m:r>
                        </m:num>
                        <m:den>
                          <m:r>
                            <a:rPr lang="en-CA" sz="3600" b="0" i="1" smtClean="0">
                              <a:latin typeface="Cambria Math" panose="02040503050406030204" pitchFamily="18" charset="0"/>
                            </a:rPr>
                            <m:t>𝑚𝑣</m:t>
                          </m:r>
                        </m:den>
                      </m:f>
                    </m:oMath>
                  </m:oMathPara>
                </a14:m>
                <a:endParaRPr lang="en-CA" sz="3600" b="0" dirty="0" smtClean="0"/>
              </a:p>
              <a:p>
                <a:endParaRPr lang="en-CA" b="0" dirty="0" smtClean="0"/>
              </a:p>
              <a:p>
                <a:r>
                  <a:rPr lang="en-CA" sz="2800" dirty="0" smtClean="0"/>
                  <a:t>Where </a:t>
                </a:r>
                <a14:m>
                  <m:oMath xmlns:m="http://schemas.openxmlformats.org/officeDocument/2006/math">
                    <m:r>
                      <a:rPr lang="en-CA" sz="2800" b="0" i="1" smtClean="0">
                        <a:latin typeface="Cambria Math" panose="02040503050406030204" pitchFamily="18" charset="0"/>
                      </a:rPr>
                      <m:t>𝜆</m:t>
                    </m:r>
                  </m:oMath>
                </a14:m>
                <a:r>
                  <a:rPr lang="en-CA" sz="2800" dirty="0" smtClean="0"/>
                  <a:t> is the de Broglie wavelength.</a:t>
                </a:r>
                <a:endParaRPr lang="en-CA"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379359" y="4324020"/>
                <a:ext cx="5524654" cy="1852943"/>
              </a:xfrm>
              <a:prstGeom prst="rect">
                <a:avLst/>
              </a:prstGeom>
              <a:blipFill>
                <a:blip r:embed="rId3"/>
                <a:stretch>
                  <a:fillRect l="-3859" r="-20948" b="-10855"/>
                </a:stretch>
              </a:blipFill>
            </p:spPr>
            <p:txBody>
              <a:bodyPr/>
              <a:lstStyle/>
              <a:p>
                <a:r>
                  <a:rPr lang="en-CA">
                    <a:noFill/>
                  </a:rPr>
                  <a:t> </a:t>
                </a:r>
              </a:p>
            </p:txBody>
          </p:sp>
        </mc:Fallback>
      </mc:AlternateContent>
    </p:spTree>
    <p:extLst>
      <p:ext uri="{BB962C8B-B14F-4D97-AF65-F5344CB8AC3E}">
        <p14:creationId xmlns:p14="http://schemas.microsoft.com/office/powerpoint/2010/main" val="43289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6942" y="545465"/>
                <a:ext cx="10515600" cy="4351338"/>
              </a:xfrm>
            </p:spPr>
            <p:txBody>
              <a:bodyPr/>
              <a:lstStyle/>
              <a:p>
                <a:r>
                  <a:rPr lang="en-CA" dirty="0" smtClean="0"/>
                  <a:t>De Broglie’s predictions were shown to be true in the diffraction of electrons.</a:t>
                </a:r>
              </a:p>
              <a:p>
                <a:r>
                  <a:rPr lang="en-CA" dirty="0" smtClean="0"/>
                  <a:t>Why don’t we see diffraction with everyday objects? Well the de Broglie wavelength is just too small. Consider a baseball:</a:t>
                </a:r>
              </a:p>
              <a:p>
                <a:endParaRPr lang="en-CA" dirty="0" smtClean="0"/>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𝜆</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h</m:t>
                          </m:r>
                        </m:num>
                        <m:den>
                          <m:r>
                            <a:rPr lang="en-CA" b="0" i="1" smtClean="0">
                              <a:latin typeface="Cambria Math" panose="02040503050406030204" pitchFamily="18" charset="0"/>
                            </a:rPr>
                            <m:t>𝑚𝑣</m:t>
                          </m:r>
                        </m:den>
                      </m:f>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6.63</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−34</m:t>
                              </m:r>
                            </m:sup>
                          </m:sSup>
                          <m:r>
                            <m:rPr>
                              <m:sty m:val="p"/>
                            </m:rPr>
                            <a:rPr lang="en-CA" b="0" i="0" smtClean="0">
                              <a:latin typeface="Cambria Math" panose="02040503050406030204" pitchFamily="18" charset="0"/>
                              <a:ea typeface="Cambria Math" panose="02040503050406030204" pitchFamily="18" charset="0"/>
                            </a:rPr>
                            <m:t>Js</m:t>
                          </m:r>
                          <m:r>
                            <m:rPr>
                              <m:nor/>
                            </m:rPr>
                            <a:rPr lang="en-CA" dirty="0"/>
                            <m:t> </m:t>
                          </m:r>
                        </m:num>
                        <m:den>
                          <m:d>
                            <m:dPr>
                              <m:ctrlPr>
                                <a:rPr lang="en-CA" b="0" i="1" smtClean="0">
                                  <a:latin typeface="Cambria Math" panose="02040503050406030204" pitchFamily="18" charset="0"/>
                                </a:rPr>
                              </m:ctrlPr>
                            </m:dPr>
                            <m:e>
                              <m:r>
                                <a:rPr lang="en-CA" b="0" i="1" smtClean="0">
                                  <a:latin typeface="Cambria Math" panose="02040503050406030204" pitchFamily="18" charset="0"/>
                                </a:rPr>
                                <m:t>0.145 </m:t>
                              </m:r>
                              <m:r>
                                <m:rPr>
                                  <m:sty m:val="p"/>
                                </m:rPr>
                                <a:rPr lang="en-CA" b="0" i="0" smtClean="0">
                                  <a:latin typeface="Cambria Math" panose="02040503050406030204" pitchFamily="18" charset="0"/>
                                </a:rPr>
                                <m:t>kg</m:t>
                              </m:r>
                            </m:e>
                          </m:d>
                          <m:d>
                            <m:dPr>
                              <m:ctrlPr>
                                <a:rPr lang="en-CA" b="0" i="1" smtClean="0">
                                  <a:latin typeface="Cambria Math" panose="02040503050406030204" pitchFamily="18" charset="0"/>
                                </a:rPr>
                              </m:ctrlPr>
                            </m:dPr>
                            <m:e>
                              <m:r>
                                <a:rPr lang="en-CA" b="0" i="1" smtClean="0">
                                  <a:latin typeface="Cambria Math" panose="02040503050406030204" pitchFamily="18" charset="0"/>
                                </a:rPr>
                                <m:t>38</m:t>
                              </m:r>
                              <m:f>
                                <m:fPr>
                                  <m:ctrlPr>
                                    <a:rPr lang="en-CA" b="0" i="1" smtClean="0">
                                      <a:latin typeface="Cambria Math" panose="02040503050406030204" pitchFamily="18" charset="0"/>
                                    </a:rPr>
                                  </m:ctrlPr>
                                </m:fPr>
                                <m:num>
                                  <m:r>
                                    <m:rPr>
                                      <m:sty m:val="p"/>
                                    </m:rPr>
                                    <a:rPr lang="en-CA" b="0" i="0" smtClean="0">
                                      <a:latin typeface="Cambria Math" panose="02040503050406030204" pitchFamily="18" charset="0"/>
                                    </a:rPr>
                                    <m:t>m</m:t>
                                  </m:r>
                                </m:num>
                                <m:den>
                                  <m:r>
                                    <m:rPr>
                                      <m:sty m:val="p"/>
                                    </m:rPr>
                                    <a:rPr lang="en-CA" b="0" i="0" smtClean="0">
                                      <a:latin typeface="Cambria Math" panose="02040503050406030204" pitchFamily="18" charset="0"/>
                                    </a:rPr>
                                    <m:t>s</m:t>
                                  </m:r>
                                </m:den>
                              </m:f>
                            </m:e>
                          </m:d>
                        </m:den>
                      </m:f>
                      <m:r>
                        <a:rPr lang="en-CA" b="0" i="1" smtClean="0">
                          <a:latin typeface="Cambria Math" panose="02040503050406030204" pitchFamily="18" charset="0"/>
                        </a:rPr>
                        <m:t>=1.2</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−34</m:t>
                          </m:r>
                        </m:sup>
                      </m:sSup>
                      <m:r>
                        <m:rPr>
                          <m:sty m:val="p"/>
                        </m:rPr>
                        <a:rPr lang="en-CA" b="0" i="0" smtClean="0">
                          <a:latin typeface="Cambria Math" panose="02040503050406030204" pitchFamily="18" charset="0"/>
                          <a:ea typeface="Cambria Math" panose="02040503050406030204" pitchFamily="18" charset="0"/>
                        </a:rPr>
                        <m:t>m</m:t>
                      </m:r>
                    </m:oMath>
                  </m:oMathPara>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6942" y="545465"/>
                <a:ext cx="10515600" cy="4351338"/>
              </a:xfrm>
              <a:blipFill>
                <a:blip r:embed="rId2"/>
                <a:stretch>
                  <a:fillRect l="-290" t="-700"/>
                </a:stretch>
              </a:blipFill>
            </p:spPr>
            <p:txBody>
              <a:bodyPr/>
              <a:lstStyle/>
              <a:p>
                <a:r>
                  <a:rPr lang="en-CA">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11" y="4382112"/>
            <a:ext cx="4235987" cy="17543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525" y="3917427"/>
            <a:ext cx="2791086" cy="2683737"/>
          </a:xfrm>
          <a:prstGeom prst="rect">
            <a:avLst/>
          </a:prstGeom>
        </p:spPr>
      </p:pic>
    </p:spTree>
    <p:extLst>
      <p:ext uri="{BB962C8B-B14F-4D97-AF65-F5344CB8AC3E}">
        <p14:creationId xmlns:p14="http://schemas.microsoft.com/office/powerpoint/2010/main" val="421978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1</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smtClean="0"/>
                  <a:t>An electron is accelerated to a kinetic energy of </a:t>
                </a:r>
                <a14:m>
                  <m:oMath xmlns:m="http://schemas.openxmlformats.org/officeDocument/2006/math">
                    <m:r>
                      <a:rPr lang="en-CA" b="0" i="1" smtClean="0">
                        <a:latin typeface="Cambria Math" panose="02040503050406030204" pitchFamily="18" charset="0"/>
                      </a:rPr>
                      <m:t>12</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−18</m:t>
                        </m:r>
                      </m:sup>
                    </m:sSup>
                    <m:r>
                      <m:rPr>
                        <m:sty m:val="p"/>
                      </m:rPr>
                      <a:rPr lang="en-CA" b="0" i="0" smtClean="0">
                        <a:latin typeface="Cambria Math" panose="02040503050406030204" pitchFamily="18" charset="0"/>
                        <a:ea typeface="Cambria Math" panose="02040503050406030204" pitchFamily="18" charset="0"/>
                      </a:rPr>
                      <m:t>J</m:t>
                    </m:r>
                  </m:oMath>
                </a14:m>
                <a:r>
                  <a:rPr lang="en-CA" dirty="0" smtClean="0"/>
                  <a:t> by two parallel plates. What is its de Broglie wavelength?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𝑚</m:t>
                        </m:r>
                      </m:e>
                      <m:sub>
                        <m:r>
                          <a:rPr lang="en-CA" b="0" i="1" smtClean="0">
                            <a:latin typeface="Cambria Math" panose="02040503050406030204" pitchFamily="18" charset="0"/>
                          </a:rPr>
                          <m:t>𝑒</m:t>
                        </m:r>
                      </m:sub>
                    </m:sSub>
                    <m:r>
                      <a:rPr lang="en-CA" b="0" i="1" smtClean="0">
                        <a:latin typeface="Cambria Math" panose="02040503050406030204" pitchFamily="18" charset="0"/>
                      </a:rPr>
                      <m:t>=9.11</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−31</m:t>
                        </m:r>
                      </m:sup>
                    </m:sSup>
                    <m:r>
                      <m:rPr>
                        <m:sty m:val="p"/>
                      </m:rPr>
                      <a:rPr lang="en-CA" b="0" i="0" smtClean="0">
                        <a:latin typeface="Cambria Math" panose="02040503050406030204" pitchFamily="18" charset="0"/>
                        <a:ea typeface="Cambria Math" panose="02040503050406030204" pitchFamily="18" charset="0"/>
                      </a:rPr>
                      <m:t>kg</m:t>
                    </m:r>
                  </m:oMath>
                </a14:m>
                <a:r>
                  <a:rPr lang="en-CA" dirty="0" smtClean="0"/>
                  <a:t>)</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CA">
                    <a:noFill/>
                  </a:rPr>
                  <a:t> </a:t>
                </a:r>
              </a:p>
            </p:txBody>
          </p:sp>
        </mc:Fallback>
      </mc:AlternateContent>
    </p:spTree>
    <p:extLst>
      <p:ext uri="{BB962C8B-B14F-4D97-AF65-F5344CB8AC3E}">
        <p14:creationId xmlns:p14="http://schemas.microsoft.com/office/powerpoint/2010/main" val="8334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Heisenberg Uncertainty Principle</a:t>
            </a:r>
            <a:endParaRPr lang="en-CA" dirty="0"/>
          </a:p>
        </p:txBody>
      </p:sp>
      <p:sp>
        <p:nvSpPr>
          <p:cNvPr id="3" name="Content Placeholder 2"/>
          <p:cNvSpPr>
            <a:spLocks noGrp="1"/>
          </p:cNvSpPr>
          <p:nvPr>
            <p:ph idx="1"/>
          </p:nvPr>
        </p:nvSpPr>
        <p:spPr/>
        <p:txBody>
          <a:bodyPr>
            <a:normAutofit/>
          </a:bodyPr>
          <a:lstStyle/>
          <a:p>
            <a:r>
              <a:rPr lang="en-CA" dirty="0" smtClean="0"/>
              <a:t>How would you measure an object’s position and speed? You can either touch it or observe it. In the latter case the light would need to reflect off the object in order to be seen. But light can diffract, making it impossible to locate the object’s position. </a:t>
            </a:r>
          </a:p>
          <a:p>
            <a:r>
              <a:rPr lang="en-CA" dirty="0" smtClean="0"/>
              <a:t>To decrease the effects of diffraction a shorter wavelength can be used but that results in high energy radiation which can alter the object’s momentum. </a:t>
            </a:r>
          </a:p>
          <a:p>
            <a:r>
              <a:rPr lang="en-CA" dirty="0" smtClean="0"/>
              <a:t>Thus trying to lower the uncertainty of the position measurement will increase the uncertainty of the momentum measurement. This is known as the Heisenberg uncertainty principle, after German physicist Werner Heisenberg.</a:t>
            </a:r>
            <a:endParaRPr lang="en-CA" dirty="0"/>
          </a:p>
        </p:txBody>
      </p:sp>
    </p:spTree>
    <p:extLst>
      <p:ext uri="{BB962C8B-B14F-4D97-AF65-F5344CB8AC3E}">
        <p14:creationId xmlns:p14="http://schemas.microsoft.com/office/powerpoint/2010/main" val="127449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44" y="580344"/>
            <a:ext cx="11510281" cy="5755141"/>
          </a:xfrm>
          <a:prstGeom prst="rect">
            <a:avLst/>
          </a:prstGeom>
        </p:spPr>
      </p:pic>
    </p:spTree>
    <p:extLst>
      <p:ext uri="{BB962C8B-B14F-4D97-AF65-F5344CB8AC3E}">
        <p14:creationId xmlns:p14="http://schemas.microsoft.com/office/powerpoint/2010/main" val="149299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043" y="222068"/>
            <a:ext cx="10297886" cy="6436179"/>
          </a:xfrm>
          <a:prstGeom prst="rect">
            <a:avLst/>
          </a:prstGeom>
        </p:spPr>
      </p:pic>
    </p:spTree>
    <p:extLst>
      <p:ext uri="{BB962C8B-B14F-4D97-AF65-F5344CB8AC3E}">
        <p14:creationId xmlns:p14="http://schemas.microsoft.com/office/powerpoint/2010/main" val="179627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2</a:t>
            </a:r>
            <a:endParaRPr lang="en-CA" dirty="0"/>
          </a:p>
        </p:txBody>
      </p:sp>
      <p:sp>
        <p:nvSpPr>
          <p:cNvPr id="3" name="Content Placeholder 2"/>
          <p:cNvSpPr>
            <a:spLocks noGrp="1"/>
          </p:cNvSpPr>
          <p:nvPr>
            <p:ph idx="1"/>
          </p:nvPr>
        </p:nvSpPr>
        <p:spPr/>
        <p:txBody>
          <a:bodyPr/>
          <a:lstStyle/>
          <a:p>
            <a:r>
              <a:rPr lang="en-CA" dirty="0" smtClean="0"/>
              <a:t>During a lab you just measured the position of a moving cart to be 3.0 ± 0.5 cm. A group member says that with that uncertainty their momentum measurement will now have a huge uncertainty because of the Heisenberg uncertainty principle? Is he correct? </a:t>
            </a:r>
            <a:endParaRPr lang="en-CA" dirty="0"/>
          </a:p>
        </p:txBody>
      </p:sp>
    </p:spTree>
    <p:extLst>
      <p:ext uri="{BB962C8B-B14F-4D97-AF65-F5344CB8AC3E}">
        <p14:creationId xmlns:p14="http://schemas.microsoft.com/office/powerpoint/2010/main" val="304558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Wheeler’s Delayed Choice Experiment</a:t>
            </a:r>
            <a:endParaRPr lang="en-CA" dirty="0"/>
          </a:p>
        </p:txBody>
      </p:sp>
      <p:sp>
        <p:nvSpPr>
          <p:cNvPr id="3" name="Content Placeholder 2"/>
          <p:cNvSpPr>
            <a:spLocks noGrp="1"/>
          </p:cNvSpPr>
          <p:nvPr>
            <p:ph idx="1"/>
          </p:nvPr>
        </p:nvSpPr>
        <p:spPr/>
        <p:txBody>
          <a:bodyPr/>
          <a:lstStyle/>
          <a:p>
            <a:r>
              <a:rPr lang="en-CA" dirty="0" smtClean="0"/>
              <a:t>Proposed by American physicist John Archibald Wheeler in 1978.</a:t>
            </a:r>
          </a:p>
          <a:p>
            <a:r>
              <a:rPr lang="en-CA" dirty="0" smtClean="0"/>
              <a:t>Realized by French physicist Alain Aspect et al. in 2007.</a:t>
            </a:r>
          </a:p>
          <a:p>
            <a:r>
              <a:rPr lang="en-CA" dirty="0" err="1"/>
              <a:t>BS</a:t>
            </a:r>
            <a:r>
              <a:rPr lang="en-CA" baseline="-25000" dirty="0" err="1"/>
              <a:t>output</a:t>
            </a:r>
            <a:r>
              <a:rPr lang="en-CA" dirty="0"/>
              <a:t> is inserted after the photon passes </a:t>
            </a:r>
            <a:r>
              <a:rPr lang="en-CA" dirty="0" err="1"/>
              <a:t>BS</a:t>
            </a:r>
            <a:r>
              <a:rPr lang="en-CA" baseline="-25000" dirty="0" err="1"/>
              <a:t>input</a:t>
            </a:r>
            <a:endParaRPr lang="en-CA" dirty="0"/>
          </a:p>
          <a:p>
            <a:r>
              <a:rPr lang="en-CA" dirty="0" smtClean="0"/>
              <a:t>Particle behaviour observed without </a:t>
            </a:r>
            <a:r>
              <a:rPr lang="en-CA" dirty="0" err="1" smtClean="0"/>
              <a:t>BS</a:t>
            </a:r>
            <a:r>
              <a:rPr lang="en-CA" baseline="-25000" dirty="0" err="1" smtClean="0"/>
              <a:t>output</a:t>
            </a:r>
            <a:r>
              <a:rPr lang="en-CA" dirty="0" smtClean="0"/>
              <a:t>; </a:t>
            </a:r>
          </a:p>
          <a:p>
            <a:pPr marL="0" indent="0">
              <a:buNone/>
            </a:pPr>
            <a:r>
              <a:rPr lang="en-CA" dirty="0"/>
              <a:t>	</a:t>
            </a:r>
            <a:r>
              <a:rPr lang="en-CA" dirty="0" smtClean="0"/>
              <a:t>wave behaviour with.</a:t>
            </a:r>
          </a:p>
          <a:p>
            <a:r>
              <a:rPr lang="en-CA" dirty="0" smtClean="0"/>
              <a:t>Does the photon decide to be </a:t>
            </a:r>
          </a:p>
          <a:p>
            <a:pPr marL="0" indent="0">
              <a:buNone/>
            </a:pPr>
            <a:r>
              <a:rPr lang="en-CA" dirty="0"/>
              <a:t>	</a:t>
            </a:r>
            <a:r>
              <a:rPr lang="en-CA" dirty="0" smtClean="0"/>
              <a:t>a wave only once the second </a:t>
            </a:r>
          </a:p>
          <a:p>
            <a:pPr marL="0" indent="0">
              <a:buNone/>
            </a:pPr>
            <a:r>
              <a:rPr lang="en-CA" dirty="0"/>
              <a:t>	</a:t>
            </a:r>
            <a:r>
              <a:rPr lang="en-CA" dirty="0" smtClean="0"/>
              <a:t>beam splitter is inserted?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153" y="3935370"/>
            <a:ext cx="6280289" cy="2693656"/>
          </a:xfrm>
          <a:prstGeom prst="rect">
            <a:avLst/>
          </a:prstGeom>
        </p:spPr>
      </p:pic>
    </p:spTree>
    <p:extLst>
      <p:ext uri="{BB962C8B-B14F-4D97-AF65-F5344CB8AC3E}">
        <p14:creationId xmlns:p14="http://schemas.microsoft.com/office/powerpoint/2010/main" val="2051753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240</TotalTime>
  <Words>282</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 Math</vt:lpstr>
      <vt:lpstr>Century Gothic</vt:lpstr>
      <vt:lpstr>Wingdings 3</vt:lpstr>
      <vt:lpstr>Ion</vt:lpstr>
      <vt:lpstr>Particle Wave Duality</vt:lpstr>
      <vt:lpstr>De Broglie Wavelength</vt:lpstr>
      <vt:lpstr>PowerPoint Presentation</vt:lpstr>
      <vt:lpstr>Example 1</vt:lpstr>
      <vt:lpstr>Heisenberg Uncertainty Principle</vt:lpstr>
      <vt:lpstr>PowerPoint Presentation</vt:lpstr>
      <vt:lpstr>PowerPoint Presentation</vt:lpstr>
      <vt:lpstr>Example 2</vt:lpstr>
      <vt:lpstr>Wheeler’s Delayed Choice 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Wave Duality</dc:title>
  <dc:creator>Windows User</dc:creator>
  <cp:lastModifiedBy>Windows User</cp:lastModifiedBy>
  <cp:revision>15</cp:revision>
  <dcterms:created xsi:type="dcterms:W3CDTF">2017-11-28T17:41:26Z</dcterms:created>
  <dcterms:modified xsi:type="dcterms:W3CDTF">2017-11-29T19:49:37Z</dcterms:modified>
</cp:coreProperties>
</file>