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2" r:id="rId4"/>
    <p:sldId id="265" r:id="rId5"/>
    <p:sldId id="270" r:id="rId6"/>
    <p:sldId id="271" r:id="rId7"/>
    <p:sldId id="266" r:id="rId8"/>
    <p:sldId id="273" r:id="rId9"/>
    <p:sldId id="267" r:id="rId10"/>
    <p:sldId id="268" r:id="rId11"/>
    <p:sldId id="274" r:id="rId12"/>
    <p:sldId id="275"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FB928-4502-454C-AA09-670DFEDB9366}"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FB928-4502-454C-AA09-670DFEDB9366}"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FB928-4502-454C-AA09-670DFEDB9366}"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6FB928-4502-454C-AA09-670DFEDB9366}"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FB928-4502-454C-AA09-670DFEDB9366}" type="datetimeFigureOut">
              <a:rPr lang="en-US" smtClean="0"/>
              <a:pPr/>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6FB928-4502-454C-AA09-670DFEDB9366}" type="datetimeFigureOut">
              <a:rPr lang="en-US" smtClean="0"/>
              <a:pPr/>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6FB928-4502-454C-AA09-670DFEDB9366}" type="datetimeFigureOut">
              <a:rPr lang="en-US" smtClean="0"/>
              <a:pPr/>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6FB928-4502-454C-AA09-670DFEDB9366}" type="datetimeFigureOut">
              <a:rPr lang="en-US" smtClean="0"/>
              <a:pPr/>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FB928-4502-454C-AA09-670DFEDB9366}" type="datetimeFigureOut">
              <a:rPr lang="en-US" smtClean="0"/>
              <a:pPr/>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FB928-4502-454C-AA09-670DFEDB9366}" type="datetimeFigureOut">
              <a:rPr lang="en-US" smtClean="0"/>
              <a:pPr/>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FB928-4502-454C-AA09-670DFEDB9366}" type="datetimeFigureOut">
              <a:rPr lang="en-US" smtClean="0"/>
              <a:pPr/>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7753-1EDE-44C4-A28B-60819A709C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FB928-4502-454C-AA09-670DFEDB9366}" type="datetimeFigureOut">
              <a:rPr lang="en-US" smtClean="0"/>
              <a:pPr/>
              <a:t>6/5/2018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7753-1EDE-44C4-A28B-60819A709C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1470025"/>
          </a:xfrm>
          <a:ln/>
        </p:spPr>
        <p:style>
          <a:lnRef idx="2">
            <a:schemeClr val="dk1"/>
          </a:lnRef>
          <a:fillRef idx="1">
            <a:schemeClr val="lt1"/>
          </a:fillRef>
          <a:effectRef idx="0">
            <a:schemeClr val="dk1"/>
          </a:effectRef>
          <a:fontRef idx="minor">
            <a:schemeClr val="dk1"/>
          </a:fontRef>
        </p:style>
        <p:txBody>
          <a:bodyPr>
            <a:normAutofit/>
          </a:bodyPr>
          <a:lstStyle/>
          <a:p>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Back EMF</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7" name="Picture 3"/>
          <p:cNvPicPr>
            <a:picLocks noChangeAspect="1" noChangeArrowheads="1"/>
          </p:cNvPicPr>
          <p:nvPr/>
        </p:nvPicPr>
        <p:blipFill>
          <a:blip r:embed="rId2" cstate="print"/>
          <a:srcRect/>
          <a:stretch>
            <a:fillRect/>
          </a:stretch>
        </p:blipFill>
        <p:spPr bwMode="auto">
          <a:xfrm>
            <a:off x="2214546" y="2285992"/>
            <a:ext cx="4738698" cy="427876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21.6 Back EMF and Counter Torque; Eddy Currents</a:t>
            </a:r>
          </a:p>
        </p:txBody>
      </p:sp>
      <p:sp>
        <p:nvSpPr>
          <p:cNvPr id="30723" name="Text Box 3"/>
          <p:cNvSpPr txBox="1">
            <a:spLocks noChangeArrowheads="1"/>
          </p:cNvSpPr>
          <p:nvPr/>
        </p:nvSpPr>
        <p:spPr bwMode="auto">
          <a:xfrm>
            <a:off x="571500" y="1556792"/>
            <a:ext cx="800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accent2"/>
                </a:solidFill>
              </a:rPr>
              <a:t>A similar effect occurs in a generator – if it is connected to a circuit, current will flow in it, and will produce a counter torque. This means the external applied torque must increase to keep the generator turning. </a:t>
            </a:r>
          </a:p>
        </p:txBody>
      </p:sp>
    </p:spTree>
    <p:extLst>
      <p:ext uri="{BB962C8B-B14F-4D97-AF65-F5344CB8AC3E}">
        <p14:creationId xmlns:p14="http://schemas.microsoft.com/office/powerpoint/2010/main" val="328518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21.6 Back EMF and Counter Torque; Eddy Currents</a:t>
            </a:r>
          </a:p>
        </p:txBody>
      </p:sp>
      <p:sp>
        <p:nvSpPr>
          <p:cNvPr id="30723" name="Text Box 3"/>
          <p:cNvSpPr txBox="1">
            <a:spLocks noChangeArrowheads="1"/>
          </p:cNvSpPr>
          <p:nvPr/>
        </p:nvSpPr>
        <p:spPr bwMode="auto">
          <a:xfrm>
            <a:off x="571500" y="1556792"/>
            <a:ext cx="80010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solidFill>
                  <a:schemeClr val="accent2"/>
                </a:solidFill>
              </a:rPr>
              <a:t>Ex. 1)	</a:t>
            </a:r>
            <a:r>
              <a:rPr lang="en-US" sz="2400" dirty="0" smtClean="0">
                <a:solidFill>
                  <a:schemeClr val="accent2"/>
                </a:solidFill>
              </a:rPr>
              <a:t>A </a:t>
            </a:r>
            <a:r>
              <a:rPr lang="en-US" sz="2400" dirty="0">
                <a:solidFill>
                  <a:schemeClr val="accent2"/>
                </a:solidFill>
              </a:rPr>
              <a:t>120 V motor draws 12 A when operating at full </a:t>
            </a:r>
            <a:r>
              <a:rPr lang="en-US" sz="2400" dirty="0" smtClean="0">
                <a:solidFill>
                  <a:schemeClr val="accent2"/>
                </a:solidFill>
              </a:rPr>
              <a:t>speed. 	The </a:t>
            </a:r>
            <a:r>
              <a:rPr lang="en-US" sz="2400" dirty="0">
                <a:solidFill>
                  <a:schemeClr val="accent2"/>
                </a:solidFill>
              </a:rPr>
              <a:t>armature has a resistance of 6.0 </a:t>
            </a:r>
            <a:r>
              <a:rPr lang="en-US" sz="2400" dirty="0">
                <a:solidFill>
                  <a:schemeClr val="accent2"/>
                </a:solidFill>
                <a:cs typeface="Times New Roman" panose="02020603050405020304" pitchFamily="18" charset="0"/>
              </a:rPr>
              <a:t>Ω</a:t>
            </a:r>
            <a:r>
              <a:rPr lang="en-US" sz="2400" dirty="0" smtClean="0">
                <a:solidFill>
                  <a:schemeClr val="accent2"/>
                </a:solidFill>
              </a:rPr>
              <a:t>.</a:t>
            </a:r>
          </a:p>
          <a:p>
            <a:pPr lvl="0" fontAlgn="base">
              <a:spcBef>
                <a:spcPct val="0"/>
              </a:spcBef>
              <a:spcAft>
                <a:spcPts val="1000"/>
              </a:spcAft>
            </a:pPr>
            <a:endParaRPr lang="en-US" sz="2400" dirty="0" smtClean="0">
              <a:solidFill>
                <a:schemeClr val="accent2"/>
              </a:solidFill>
            </a:endParaRPr>
          </a:p>
          <a:p>
            <a:pPr marL="914400" lvl="1" indent="-457200" fontAlgn="base">
              <a:spcBef>
                <a:spcPct val="0"/>
              </a:spcBef>
              <a:spcAft>
                <a:spcPts val="1000"/>
              </a:spcAft>
              <a:buFont typeface="+mj-lt"/>
              <a:buAutoNum type="alphaLcParenR"/>
            </a:pPr>
            <a:r>
              <a:rPr lang="en-US" sz="2400" dirty="0" smtClean="0">
                <a:solidFill>
                  <a:schemeClr val="accent2"/>
                </a:solidFill>
              </a:rPr>
              <a:t>Find </a:t>
            </a:r>
            <a:r>
              <a:rPr lang="en-US" sz="2400" dirty="0">
                <a:solidFill>
                  <a:schemeClr val="accent2"/>
                </a:solidFill>
              </a:rPr>
              <a:t>the current when the motor is initially turned on.</a:t>
            </a:r>
          </a:p>
          <a:p>
            <a:pPr marL="914400" lvl="1" indent="-457200" fontAlgn="base">
              <a:spcBef>
                <a:spcPct val="0"/>
              </a:spcBef>
              <a:spcAft>
                <a:spcPts val="1000"/>
              </a:spcAft>
              <a:buFont typeface="+mj-lt"/>
              <a:buAutoNum type="alphaLcParenR"/>
            </a:pPr>
            <a:r>
              <a:rPr lang="en-US" sz="2400" dirty="0" smtClean="0">
                <a:solidFill>
                  <a:schemeClr val="accent2"/>
                </a:solidFill>
              </a:rPr>
              <a:t>Find </a:t>
            </a:r>
            <a:r>
              <a:rPr lang="en-US" sz="2400" dirty="0">
                <a:solidFill>
                  <a:schemeClr val="accent2"/>
                </a:solidFill>
              </a:rPr>
              <a:t>the back </a:t>
            </a:r>
            <a:r>
              <a:rPr lang="en-US" sz="2400" dirty="0" err="1" smtClean="0">
                <a:solidFill>
                  <a:schemeClr val="accent2"/>
                </a:solidFill>
              </a:rPr>
              <a:t>emf</a:t>
            </a:r>
            <a:r>
              <a:rPr lang="en-US" sz="2400" dirty="0" smtClean="0">
                <a:solidFill>
                  <a:schemeClr val="accent2"/>
                </a:solidFill>
              </a:rPr>
              <a:t> </a:t>
            </a:r>
            <a:r>
              <a:rPr lang="en-US" sz="2400" dirty="0">
                <a:solidFill>
                  <a:schemeClr val="accent2"/>
                </a:solidFill>
              </a:rPr>
              <a:t>when the motor reaches full </a:t>
            </a:r>
            <a:r>
              <a:rPr lang="en-US" sz="2400" dirty="0" smtClean="0">
                <a:solidFill>
                  <a:schemeClr val="accent2"/>
                </a:solidFill>
              </a:rPr>
              <a:t>speed.</a:t>
            </a:r>
            <a:endParaRPr lang="en-US" sz="2400" dirty="0">
              <a:solidFill>
                <a:schemeClr val="accent2"/>
              </a:solidFill>
            </a:endParaRPr>
          </a:p>
          <a:p>
            <a:pPr>
              <a:spcBef>
                <a:spcPct val="50000"/>
              </a:spcBef>
            </a:pPr>
            <a:r>
              <a:rPr lang="en-US" altLang="en-US" sz="2400" dirty="0" smtClean="0">
                <a:solidFill>
                  <a:schemeClr val="accent2"/>
                </a:solidFill>
              </a:rPr>
              <a:t> </a:t>
            </a:r>
            <a:endParaRPr lang="en-US" altLang="en-US" sz="2400" dirty="0">
              <a:solidFill>
                <a:schemeClr val="accent2"/>
              </a:solidFill>
            </a:endParaRPr>
          </a:p>
        </p:txBody>
      </p:sp>
    </p:spTree>
    <p:extLst>
      <p:ext uri="{BB962C8B-B14F-4D97-AF65-F5344CB8AC3E}">
        <p14:creationId xmlns:p14="http://schemas.microsoft.com/office/powerpoint/2010/main" val="424465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21.6 Back EMF and Counter Torque; Eddy Currents</a:t>
            </a:r>
          </a:p>
        </p:txBody>
      </p:sp>
      <mc:AlternateContent xmlns:mc="http://schemas.openxmlformats.org/markup-compatibility/2006">
        <mc:Choice xmlns:a14="http://schemas.microsoft.com/office/drawing/2010/main" Requires="a14">
          <p:sp>
            <p:nvSpPr>
              <p:cNvPr id="30723" name="Text Box 3"/>
              <p:cNvSpPr txBox="1">
                <a:spLocks noChangeArrowheads="1"/>
              </p:cNvSpPr>
              <p:nvPr/>
            </p:nvSpPr>
            <p:spPr bwMode="auto">
              <a:xfrm>
                <a:off x="571500" y="1442299"/>
                <a:ext cx="8001000" cy="32037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solidFill>
                      <a:schemeClr val="accent2"/>
                    </a:solidFill>
                  </a:rPr>
                  <a:t>Ex. 2)	</a:t>
                </a:r>
                <a:r>
                  <a:rPr lang="en-US" sz="2400" dirty="0" smtClean="0">
                    <a:solidFill>
                      <a:schemeClr val="accent2"/>
                    </a:solidFill>
                  </a:rPr>
                  <a:t>A pair </a:t>
                </a:r>
                <a:r>
                  <a:rPr lang="en-US" sz="2400" dirty="0">
                    <a:solidFill>
                      <a:schemeClr val="accent2"/>
                    </a:solidFill>
                  </a:rPr>
                  <a:t>of horizontal parallel rails 0.12 m apart </a:t>
                </a:r>
                <a:r>
                  <a:rPr lang="en-US" sz="2400" dirty="0" smtClean="0">
                    <a:solidFill>
                      <a:schemeClr val="accent2"/>
                    </a:solidFill>
                  </a:rPr>
                  <a:t>are in a 	uniform </a:t>
                </a:r>
                <a:r>
                  <a:rPr lang="en-US" sz="2400" dirty="0">
                    <a:solidFill>
                      <a:schemeClr val="accent2"/>
                    </a:solidFill>
                  </a:rPr>
                  <a:t>magnetic field of 0.055 T directed vertically </a:t>
                </a:r>
                <a:r>
                  <a:rPr lang="en-US" sz="2400" dirty="0" smtClean="0">
                    <a:solidFill>
                      <a:schemeClr val="accent2"/>
                    </a:solidFill>
                  </a:rPr>
                  <a:t>	downward </a:t>
                </a:r>
                <a:r>
                  <a:rPr lang="en-US" sz="2400" dirty="0">
                    <a:solidFill>
                      <a:schemeClr val="accent2"/>
                    </a:solidFill>
                  </a:rPr>
                  <a:t>between the rails. There is a glider of mass </a:t>
                </a:r>
                <a:r>
                  <a:rPr lang="en-US" sz="2400" dirty="0" smtClean="0">
                    <a:solidFill>
                      <a:schemeClr val="accent2"/>
                    </a:solidFill>
                  </a:rPr>
                  <a:t>	0.095 </a:t>
                </a:r>
                <a:r>
                  <a:rPr lang="en-US" sz="2400" dirty="0">
                    <a:solidFill>
                      <a:schemeClr val="accent2"/>
                    </a:solidFill>
                  </a:rPr>
                  <a:t>kg across the rails. The internal resistance of the </a:t>
                </a:r>
                <a:r>
                  <a:rPr lang="en-US" sz="2400" dirty="0" smtClean="0">
                    <a:solidFill>
                      <a:schemeClr val="accent2"/>
                    </a:solidFill>
                  </a:rPr>
                  <a:t>	75 </a:t>
                </a:r>
                <a:r>
                  <a:rPr lang="en-US" sz="2400" dirty="0">
                    <a:solidFill>
                      <a:schemeClr val="accent2"/>
                    </a:solidFill>
                  </a:rPr>
                  <a:t>V power supply is 0.30 </a:t>
                </a:r>
                <a:r>
                  <a:rPr lang="el-GR" sz="2400" dirty="0">
                    <a:solidFill>
                      <a:schemeClr val="accent2"/>
                    </a:solidFill>
                    <a:cs typeface="Times New Roman" panose="02020603050405020304" pitchFamily="18" charset="0"/>
                  </a:rPr>
                  <a:t>Ω</a:t>
                </a:r>
                <a:r>
                  <a:rPr lang="en-CA" sz="2400" dirty="0" smtClean="0">
                    <a:solidFill>
                      <a:schemeClr val="accent2"/>
                    </a:solidFill>
                    <a:cs typeface="Times New Roman" panose="02020603050405020304" pitchFamily="18" charset="0"/>
                  </a:rPr>
                  <a:t>.</a:t>
                </a:r>
                <a:endParaRPr lang="en-US" sz="2400" dirty="0" smtClean="0">
                  <a:solidFill>
                    <a:schemeClr val="accent2"/>
                  </a:solidFill>
                  <a:latin typeface="Calibri" pitchFamily="34" charset="0"/>
                </a:endParaRPr>
              </a:p>
              <a:p>
                <a:pPr marL="914400" lvl="1" indent="-457200" fontAlgn="base">
                  <a:spcBef>
                    <a:spcPct val="0"/>
                  </a:spcBef>
                  <a:spcAft>
                    <a:spcPts val="1000"/>
                  </a:spcAft>
                  <a:buFont typeface="+mj-lt"/>
                  <a:buAutoNum type="alphaLcParenR"/>
                </a:pPr>
                <a:r>
                  <a:rPr lang="en-US" sz="2400" dirty="0" smtClean="0">
                    <a:solidFill>
                      <a:schemeClr val="accent2"/>
                    </a:solidFill>
                    <a:latin typeface="Calibri" pitchFamily="34" charset="0"/>
                  </a:rPr>
                  <a:t>What is the initial acceleration of the bar?</a:t>
                </a:r>
                <a:endParaRPr lang="en-US" sz="2400" dirty="0">
                  <a:solidFill>
                    <a:schemeClr val="accent2"/>
                  </a:solidFill>
                  <a:latin typeface="Calibri" pitchFamily="34" charset="0"/>
                </a:endParaRPr>
              </a:p>
              <a:p>
                <a:pPr marL="914400" lvl="1" indent="-457200" fontAlgn="base">
                  <a:spcBef>
                    <a:spcPct val="0"/>
                  </a:spcBef>
                  <a:spcAft>
                    <a:spcPts val="1000"/>
                  </a:spcAft>
                  <a:buFont typeface="+mj-lt"/>
                  <a:buAutoNum type="alphaLcParenR"/>
                </a:pPr>
                <a:r>
                  <a:rPr lang="en-US" sz="2400" dirty="0" smtClean="0">
                    <a:solidFill>
                      <a:schemeClr val="accent2"/>
                    </a:solidFill>
                    <a:latin typeface="Calibri" pitchFamily="34" charset="0"/>
                  </a:rPr>
                  <a:t>What is its terminal velocity? Hint: when the forces are balanced </a:t>
                </a:r>
                <a14:m>
                  <m:oMath xmlns:m="http://schemas.openxmlformats.org/officeDocument/2006/math">
                    <m:sSub>
                      <m:sSubPr>
                        <m:ctrlPr>
                          <a:rPr lang="en-CA" sz="2400" b="0" i="1" smtClean="0">
                            <a:solidFill>
                              <a:schemeClr val="accent2"/>
                            </a:solidFill>
                            <a:latin typeface="Cambria Math" panose="02040503050406030204" pitchFamily="18" charset="0"/>
                            <a:ea typeface="Cambria Math" panose="02040503050406030204" pitchFamily="18" charset="0"/>
                          </a:rPr>
                        </m:ctrlPr>
                      </m:sSubPr>
                      <m:e>
                        <m:r>
                          <a:rPr lang="en-US" sz="2400" i="1" smtClean="0">
                            <a:solidFill>
                              <a:schemeClr val="accent2"/>
                            </a:solidFill>
                            <a:latin typeface="Cambria Math" panose="02040503050406030204" pitchFamily="18" charset="0"/>
                            <a:ea typeface="Cambria Math" panose="02040503050406030204" pitchFamily="18" charset="0"/>
                          </a:rPr>
                          <m:t>ℰ</m:t>
                        </m:r>
                      </m:e>
                      <m:sub>
                        <m:r>
                          <a:rPr lang="en-CA" sz="2400" b="0" i="1" smtClean="0">
                            <a:solidFill>
                              <a:schemeClr val="accent2"/>
                            </a:solidFill>
                            <a:latin typeface="Cambria Math" panose="02040503050406030204" pitchFamily="18" charset="0"/>
                            <a:ea typeface="Cambria Math" panose="02040503050406030204" pitchFamily="18" charset="0"/>
                          </a:rPr>
                          <m:t>𝑖𝑛𝑑𝑢𝑐𝑒𝑑</m:t>
                        </m:r>
                      </m:sub>
                    </m:sSub>
                    <m:r>
                      <a:rPr lang="en-CA" sz="2400" b="0" i="1" smtClean="0">
                        <a:solidFill>
                          <a:schemeClr val="accent2"/>
                        </a:solidFill>
                        <a:latin typeface="Cambria Math" panose="02040503050406030204" pitchFamily="18" charset="0"/>
                        <a:ea typeface="Cambria Math" panose="02040503050406030204" pitchFamily="18" charset="0"/>
                      </a:rPr>
                      <m:t>=</m:t>
                    </m:r>
                    <m:sSub>
                      <m:sSubPr>
                        <m:ctrlPr>
                          <a:rPr lang="en-CA" sz="2400" b="0" i="1" smtClean="0">
                            <a:solidFill>
                              <a:schemeClr val="accent2"/>
                            </a:solidFill>
                            <a:latin typeface="Cambria Math" panose="02040503050406030204" pitchFamily="18" charset="0"/>
                            <a:ea typeface="Cambria Math" panose="02040503050406030204" pitchFamily="18" charset="0"/>
                          </a:rPr>
                        </m:ctrlPr>
                      </m:sSubPr>
                      <m:e>
                        <m:r>
                          <a:rPr lang="en-CA" sz="2400" b="0" i="1" smtClean="0">
                            <a:solidFill>
                              <a:schemeClr val="accent2"/>
                            </a:solidFill>
                            <a:latin typeface="Cambria Math" panose="02040503050406030204" pitchFamily="18" charset="0"/>
                            <a:ea typeface="Cambria Math" panose="02040503050406030204" pitchFamily="18" charset="0"/>
                          </a:rPr>
                          <m:t>ℰ</m:t>
                        </m:r>
                      </m:e>
                      <m:sub>
                        <m:r>
                          <a:rPr lang="en-CA" sz="2400" b="0" i="1" smtClean="0">
                            <a:solidFill>
                              <a:schemeClr val="accent2"/>
                            </a:solidFill>
                            <a:latin typeface="Cambria Math" panose="02040503050406030204" pitchFamily="18" charset="0"/>
                            <a:ea typeface="Cambria Math" panose="02040503050406030204" pitchFamily="18" charset="0"/>
                          </a:rPr>
                          <m:t>𝑎𝑝𝑝𝑙𝑖𝑒𝑑</m:t>
                        </m:r>
                      </m:sub>
                    </m:sSub>
                  </m:oMath>
                </a14:m>
                <a:r>
                  <a:rPr lang="en-US" sz="2400" dirty="0" smtClean="0">
                    <a:solidFill>
                      <a:schemeClr val="accent2"/>
                    </a:solidFill>
                    <a:latin typeface="Arial" pitchFamily="34" charset="0"/>
                  </a:rPr>
                  <a:t>.</a:t>
                </a:r>
                <a:endParaRPr lang="en-US" sz="2400" dirty="0">
                  <a:solidFill>
                    <a:schemeClr val="accent2"/>
                  </a:solidFill>
                  <a:latin typeface="Arial" pitchFamily="34" charset="0"/>
                </a:endParaRPr>
              </a:p>
            </p:txBody>
          </p:sp>
        </mc:Choice>
        <mc:Fallback>
          <p:sp>
            <p:nvSpPr>
              <p:cNvPr id="30723" name="Text Box 3"/>
              <p:cNvSpPr txBox="1">
                <a:spLocks noRot="1" noChangeAspect="1" noMove="1" noResize="1" noEditPoints="1" noAdjustHandles="1" noChangeArrowheads="1" noChangeShapeType="1" noTextEdit="1"/>
              </p:cNvSpPr>
              <p:nvPr/>
            </p:nvSpPr>
            <p:spPr bwMode="auto">
              <a:xfrm>
                <a:off x="571500" y="1442299"/>
                <a:ext cx="8001000" cy="3203762"/>
              </a:xfrm>
              <a:prstGeom prst="rect">
                <a:avLst/>
              </a:prstGeom>
              <a:blipFill>
                <a:blip r:embed="rId2"/>
                <a:stretch>
                  <a:fillRect l="-1220" t="-1524" r="-381" b="-2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noFill/>
                  </a:rPr>
                  <a:t> </a:t>
                </a:r>
              </a:p>
            </p:txBody>
          </p:sp>
        </mc:Fallback>
      </mc:AlternateContent>
      <p:pic>
        <p:nvPicPr>
          <p:cNvPr id="4" name="Picture 2"/>
          <p:cNvPicPr>
            <a:picLocks noChangeAspect="1" noChangeArrowheads="1"/>
          </p:cNvPicPr>
          <p:nvPr/>
        </p:nvPicPr>
        <p:blipFill>
          <a:blip r:embed="rId3" cstate="print"/>
          <a:srcRect/>
          <a:stretch>
            <a:fillRect/>
          </a:stretch>
        </p:blipFill>
        <p:spPr bwMode="auto">
          <a:xfrm>
            <a:off x="718768" y="4869160"/>
            <a:ext cx="7706464" cy="1749426"/>
          </a:xfrm>
          <a:prstGeom prst="rect">
            <a:avLst/>
          </a:prstGeom>
          <a:noFill/>
          <a:ln w="9525">
            <a:noFill/>
            <a:miter lim="800000"/>
            <a:headEnd/>
            <a:tailEnd/>
          </a:ln>
        </p:spPr>
      </p:pic>
    </p:spTree>
    <p:extLst>
      <p:ext uri="{BB962C8B-B14F-4D97-AF65-F5344CB8AC3E}">
        <p14:creationId xmlns:p14="http://schemas.microsoft.com/office/powerpoint/2010/main" val="126888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21.6 Back EMF and Counter Torque; Eddy Currents</a:t>
            </a:r>
          </a:p>
        </p:txBody>
      </p:sp>
      <p:sp>
        <p:nvSpPr>
          <p:cNvPr id="29699" name="Text Box 3"/>
          <p:cNvSpPr txBox="1">
            <a:spLocks noChangeArrowheads="1"/>
          </p:cNvSpPr>
          <p:nvPr/>
        </p:nvSpPr>
        <p:spPr bwMode="auto">
          <a:xfrm>
            <a:off x="381000" y="1246909"/>
            <a:ext cx="472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accent2"/>
                </a:solidFill>
              </a:rPr>
              <a:t>Induced currents can flow in bulk material as well as through wires. These are called eddy currents, and can dramatically slow a conductor moving into or out of a magnetic field</a:t>
            </a:r>
            <a:r>
              <a:rPr lang="en-US" altLang="en-US" sz="2400" dirty="0" smtClean="0">
                <a:solidFill>
                  <a:schemeClr val="accent2"/>
                </a:solidFill>
              </a:rPr>
              <a:t>.</a:t>
            </a:r>
          </a:p>
        </p:txBody>
      </p:sp>
      <p:pic>
        <p:nvPicPr>
          <p:cNvPr id="29700" name="Picture 4" descr="21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836712"/>
            <a:ext cx="2828925" cy="5956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555233"/>
            <a:ext cx="4716551" cy="3046988"/>
          </a:xfrm>
          <a:prstGeom prst="rect">
            <a:avLst/>
          </a:prstGeom>
          <a:noFill/>
        </p:spPr>
        <p:txBody>
          <a:bodyPr wrap="square" rtlCol="0">
            <a:spAutoFit/>
          </a:bodyPr>
          <a:lstStyle/>
          <a:p>
            <a:r>
              <a:rPr lang="en-US" altLang="en-US" sz="2400" dirty="0">
                <a:solidFill>
                  <a:schemeClr val="accent2"/>
                </a:solidFill>
              </a:rPr>
              <a:t>Airport metal detectors and anti-theft systems used by stores and libraries detect the magnetic fields caused by eddy currents in metal objects which are themselves caused by very brief pulses of magnetic field created by coils in the walls of the device.</a:t>
            </a:r>
            <a:endParaRPr lang="en-CA" sz="2400" dirty="0"/>
          </a:p>
        </p:txBody>
      </p:sp>
    </p:spTree>
    <p:extLst>
      <p:ext uri="{BB962C8B-B14F-4D97-AF65-F5344CB8AC3E}">
        <p14:creationId xmlns:p14="http://schemas.microsoft.com/office/powerpoint/2010/main" val="234192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21.5 Electric Generators</a:t>
            </a:r>
          </a:p>
        </p:txBody>
      </p:sp>
      <p:sp>
        <p:nvSpPr>
          <p:cNvPr id="34819" name="Text Box 3"/>
          <p:cNvSpPr txBox="1">
            <a:spLocks noChangeArrowheads="1"/>
          </p:cNvSpPr>
          <p:nvPr/>
        </p:nvSpPr>
        <p:spPr bwMode="auto">
          <a:xfrm>
            <a:off x="533400" y="1066800"/>
            <a:ext cx="79990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chemeClr val="accent2"/>
                </a:solidFill>
              </a:rPr>
              <a:t>A generator is the opposite of a motor – it transforms mechanical energy into electrical energy. This is an ac generator:</a:t>
            </a:r>
          </a:p>
        </p:txBody>
      </p:sp>
      <p:pic>
        <p:nvPicPr>
          <p:cNvPr id="34820" name="Picture 4" descr="21_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590800"/>
            <a:ext cx="4267200" cy="4073525"/>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533400" y="2600641"/>
            <a:ext cx="3810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accent2"/>
                </a:solidFill>
              </a:rPr>
              <a:t>The axle is rotated by an external force such as falling water or steam. The brushes are in constant electrical contact with the slip rings.</a:t>
            </a:r>
          </a:p>
        </p:txBody>
      </p:sp>
      <p:sp>
        <p:nvSpPr>
          <p:cNvPr id="6" name="Text Box 3"/>
          <p:cNvSpPr txBox="1">
            <a:spLocks noChangeArrowheads="1"/>
          </p:cNvSpPr>
          <p:nvPr/>
        </p:nvSpPr>
        <p:spPr bwMode="auto">
          <a:xfrm>
            <a:off x="533400" y="4797273"/>
            <a:ext cx="381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base">
              <a:spcBef>
                <a:spcPct val="0"/>
              </a:spcBef>
              <a:spcAft>
                <a:spcPts val="1000"/>
              </a:spcAft>
            </a:pPr>
            <a:r>
              <a:rPr lang="en-US" sz="2400" dirty="0" smtClean="0">
                <a:solidFill>
                  <a:schemeClr val="accent2"/>
                </a:solidFill>
                <a:latin typeface="Calibri" pitchFamily="34" charset="0"/>
              </a:rPr>
              <a:t>Alternating current is produced because </a:t>
            </a:r>
            <a:r>
              <a:rPr lang="en-US" sz="2400" dirty="0">
                <a:solidFill>
                  <a:schemeClr val="accent2"/>
                </a:solidFill>
                <a:latin typeface="Calibri" pitchFamily="34" charset="0"/>
              </a:rPr>
              <a:t>the direction of the current reverses every half turn.</a:t>
            </a:r>
            <a:endParaRPr lang="en-US" sz="2400" dirty="0">
              <a:solidFill>
                <a:schemeClr val="accent2"/>
              </a:solidFill>
              <a:latin typeface="Times New Roman" pitchFamily="18" charset="0"/>
            </a:endParaRPr>
          </a:p>
        </p:txBody>
      </p:sp>
    </p:spTree>
    <p:extLst>
      <p:ext uri="{BB962C8B-B14F-4D97-AF65-F5344CB8AC3E}">
        <p14:creationId xmlns:p14="http://schemas.microsoft.com/office/powerpoint/2010/main" val="1633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21.5 Electric Generators</a:t>
            </a:r>
          </a:p>
        </p:txBody>
      </p:sp>
      <mc:AlternateContent xmlns:mc="http://schemas.openxmlformats.org/markup-compatibility/2006">
        <mc:Choice xmlns:a14="http://schemas.microsoft.com/office/drawing/2010/main" Requires="a14">
          <p:sp>
            <p:nvSpPr>
              <p:cNvPr id="34819" name="Text Box 3"/>
              <p:cNvSpPr txBox="1">
                <a:spLocks noChangeArrowheads="1"/>
              </p:cNvSpPr>
              <p:nvPr/>
            </p:nvSpPr>
            <p:spPr bwMode="auto">
              <a:xfrm>
                <a:off x="533400" y="1066800"/>
                <a:ext cx="7999040" cy="13646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sz="2400" dirty="0" smtClean="0">
                    <a:solidFill>
                      <a:schemeClr val="accent2"/>
                    </a:solidFill>
                    <a:latin typeface="Calibri" pitchFamily="34" charset="0"/>
                  </a:rPr>
                  <a:t>The direction of the current through the loop can be determined from a right hand rule and the </a:t>
                </a:r>
                <a:r>
                  <a:rPr lang="en-US" sz="2400" dirty="0" err="1" smtClean="0">
                    <a:solidFill>
                      <a:schemeClr val="accent2"/>
                    </a:solidFill>
                    <a:latin typeface="Calibri" pitchFamily="34" charset="0"/>
                  </a:rPr>
                  <a:t>emf</a:t>
                </a:r>
                <a:r>
                  <a:rPr lang="en-US" sz="2400" dirty="0" smtClean="0">
                    <a:solidFill>
                      <a:schemeClr val="accent2"/>
                    </a:solidFill>
                    <a:latin typeface="Calibri" pitchFamily="34" charset="0"/>
                  </a:rPr>
                  <a:t> produced by a loop can be determined from Faraday’s law: </a:t>
                </a:r>
                <a14:m>
                  <m:oMath xmlns:m="http://schemas.openxmlformats.org/officeDocument/2006/math">
                    <m:r>
                      <a:rPr lang="en-US" sz="2400" i="1" smtClean="0">
                        <a:solidFill>
                          <a:schemeClr val="accent2"/>
                        </a:solidFill>
                        <a:latin typeface="Cambria Math" panose="02040503050406030204" pitchFamily="18" charset="0"/>
                        <a:ea typeface="Cambria Math" panose="02040503050406030204" pitchFamily="18" charset="0"/>
                      </a:rPr>
                      <m:t>ℰ</m:t>
                    </m:r>
                    <m:r>
                      <a:rPr lang="en-CA" sz="2400" b="0" i="1" smtClean="0">
                        <a:solidFill>
                          <a:schemeClr val="accent2"/>
                        </a:solidFill>
                        <a:latin typeface="Cambria Math" panose="02040503050406030204" pitchFamily="18" charset="0"/>
                        <a:ea typeface="Cambria Math" panose="02040503050406030204" pitchFamily="18" charset="0"/>
                      </a:rPr>
                      <m:t>=−</m:t>
                    </m:r>
                    <m:r>
                      <a:rPr lang="en-CA" sz="2400" b="0" i="1" smtClean="0">
                        <a:solidFill>
                          <a:schemeClr val="accent2"/>
                        </a:solidFill>
                        <a:latin typeface="Cambria Math" panose="02040503050406030204" pitchFamily="18" charset="0"/>
                        <a:ea typeface="Cambria Math" panose="02040503050406030204" pitchFamily="18" charset="0"/>
                      </a:rPr>
                      <m:t>𝑁</m:t>
                    </m:r>
                    <m:f>
                      <m:fPr>
                        <m:ctrlPr>
                          <a:rPr lang="en-CA" sz="2400" b="0" i="1" smtClean="0">
                            <a:solidFill>
                              <a:schemeClr val="accent2"/>
                            </a:solidFill>
                            <a:latin typeface="Cambria Math" panose="02040503050406030204" pitchFamily="18" charset="0"/>
                            <a:ea typeface="Cambria Math" panose="02040503050406030204" pitchFamily="18" charset="0"/>
                          </a:rPr>
                        </m:ctrlPr>
                      </m:fPr>
                      <m:num>
                        <m:r>
                          <m:rPr>
                            <m:sty m:val="p"/>
                          </m:rPr>
                          <a:rPr lang="en-CA" sz="2400" b="0" i="0" smtClean="0">
                            <a:solidFill>
                              <a:schemeClr val="accent2"/>
                            </a:solidFill>
                            <a:latin typeface="Cambria Math" panose="02040503050406030204" pitchFamily="18" charset="0"/>
                            <a:ea typeface="Cambria Math" panose="02040503050406030204" pitchFamily="18" charset="0"/>
                          </a:rPr>
                          <m:t>Δ</m:t>
                        </m:r>
                        <m:sSub>
                          <m:sSubPr>
                            <m:ctrlPr>
                              <a:rPr lang="en-CA" sz="2400" b="0" i="1" smtClean="0">
                                <a:solidFill>
                                  <a:schemeClr val="accent2"/>
                                </a:solidFill>
                                <a:latin typeface="Cambria Math" panose="02040503050406030204" pitchFamily="18" charset="0"/>
                                <a:ea typeface="Cambria Math" panose="02040503050406030204" pitchFamily="18" charset="0"/>
                              </a:rPr>
                            </m:ctrlPr>
                          </m:sSubPr>
                          <m:e>
                            <m:r>
                              <m:rPr>
                                <m:sty m:val="p"/>
                              </m:rPr>
                              <a:rPr lang="en-CA" sz="2400" b="0" i="0" smtClean="0">
                                <a:solidFill>
                                  <a:schemeClr val="accent2"/>
                                </a:solidFill>
                                <a:latin typeface="Cambria Math" panose="02040503050406030204" pitchFamily="18" charset="0"/>
                                <a:ea typeface="Cambria Math" panose="02040503050406030204" pitchFamily="18" charset="0"/>
                              </a:rPr>
                              <m:t>Φ</m:t>
                            </m:r>
                          </m:e>
                          <m:sub>
                            <m:r>
                              <a:rPr lang="en-CA" sz="2400" b="0" i="1" smtClean="0">
                                <a:solidFill>
                                  <a:schemeClr val="accent2"/>
                                </a:solidFill>
                                <a:latin typeface="Cambria Math" panose="02040503050406030204" pitchFamily="18" charset="0"/>
                                <a:ea typeface="Cambria Math" panose="02040503050406030204" pitchFamily="18" charset="0"/>
                              </a:rPr>
                              <m:t>𝐵</m:t>
                            </m:r>
                          </m:sub>
                        </m:sSub>
                      </m:num>
                      <m:den>
                        <m:r>
                          <m:rPr>
                            <m:sty m:val="p"/>
                          </m:rPr>
                          <a:rPr lang="en-CA" sz="2400" b="0" i="0" smtClean="0">
                            <a:solidFill>
                              <a:schemeClr val="accent2"/>
                            </a:solidFill>
                            <a:latin typeface="Cambria Math" panose="02040503050406030204" pitchFamily="18" charset="0"/>
                            <a:ea typeface="Cambria Math" panose="02040503050406030204" pitchFamily="18" charset="0"/>
                          </a:rPr>
                          <m:t>Δ</m:t>
                        </m:r>
                        <m:r>
                          <a:rPr lang="en-CA" sz="2400" b="0" i="1" smtClean="0">
                            <a:solidFill>
                              <a:schemeClr val="accent2"/>
                            </a:solidFill>
                            <a:latin typeface="Cambria Math" panose="02040503050406030204" pitchFamily="18" charset="0"/>
                            <a:ea typeface="Cambria Math" panose="02040503050406030204" pitchFamily="18" charset="0"/>
                          </a:rPr>
                          <m:t>𝑡</m:t>
                        </m:r>
                      </m:den>
                    </m:f>
                  </m:oMath>
                </a14:m>
                <a:endParaRPr lang="en-US" sz="2400" dirty="0" smtClean="0">
                  <a:solidFill>
                    <a:schemeClr val="accent2"/>
                  </a:solidFill>
                  <a:latin typeface="Calibri" pitchFamily="34" charset="0"/>
                </a:endParaRPr>
              </a:p>
            </p:txBody>
          </p:sp>
        </mc:Choice>
        <mc:Fallback>
          <p:sp>
            <p:nvSpPr>
              <p:cNvPr id="34819" name="Text Box 3"/>
              <p:cNvSpPr txBox="1">
                <a:spLocks noRot="1" noChangeAspect="1" noMove="1" noResize="1" noEditPoints="1" noAdjustHandles="1" noChangeArrowheads="1" noChangeShapeType="1" noTextEdit="1"/>
              </p:cNvSpPr>
              <p:nvPr/>
            </p:nvSpPr>
            <p:spPr bwMode="auto">
              <a:xfrm>
                <a:off x="533400" y="1066800"/>
                <a:ext cx="7999040" cy="1364669"/>
              </a:xfrm>
              <a:prstGeom prst="rect">
                <a:avLst/>
              </a:prstGeom>
              <a:blipFill>
                <a:blip r:embed="rId2"/>
                <a:stretch>
                  <a:fillRect l="-1220" t="-3571" b="-3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noFill/>
                  </a:rPr>
                  <a:t> </a:t>
                </a:r>
              </a:p>
            </p:txBody>
          </p:sp>
        </mc:Fallback>
      </mc:AlternateContent>
      <p:pic>
        <p:nvPicPr>
          <p:cNvPr id="8" name="Picture 2"/>
          <p:cNvPicPr>
            <a:picLocks noChangeAspect="1" noChangeArrowheads="1"/>
          </p:cNvPicPr>
          <p:nvPr/>
        </p:nvPicPr>
        <p:blipFill>
          <a:blip r:embed="rId3" cstate="print"/>
          <a:srcRect/>
          <a:stretch>
            <a:fillRect/>
          </a:stretch>
        </p:blipFill>
        <p:spPr bwMode="auto">
          <a:xfrm>
            <a:off x="2316810" y="2766431"/>
            <a:ext cx="4510379" cy="284866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4903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21.5 Electric Generators</a:t>
            </a:r>
          </a:p>
        </p:txBody>
      </p:sp>
      <p:sp>
        <p:nvSpPr>
          <p:cNvPr id="33795" name="Text Box 3"/>
          <p:cNvSpPr txBox="1">
            <a:spLocks noChangeArrowheads="1"/>
          </p:cNvSpPr>
          <p:nvPr/>
        </p:nvSpPr>
        <p:spPr bwMode="auto">
          <a:xfrm>
            <a:off x="559087" y="2862588"/>
            <a:ext cx="403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accent2"/>
                </a:solidFill>
              </a:rPr>
              <a:t>A dc generator is similar, except that it has a split-ring commutator instead of slip rings.</a:t>
            </a:r>
          </a:p>
        </p:txBody>
      </p:sp>
      <p:pic>
        <p:nvPicPr>
          <p:cNvPr id="33796" name="Picture 4" descr="21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836712"/>
            <a:ext cx="2998619" cy="583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21.5 Electric Generators</a:t>
            </a:r>
          </a:p>
        </p:txBody>
      </p:sp>
      <p:sp>
        <p:nvSpPr>
          <p:cNvPr id="34819" name="Text Box 3"/>
          <p:cNvSpPr txBox="1">
            <a:spLocks noChangeArrowheads="1"/>
          </p:cNvSpPr>
          <p:nvPr/>
        </p:nvSpPr>
        <p:spPr bwMode="auto">
          <a:xfrm>
            <a:off x="533400" y="1066800"/>
            <a:ext cx="7999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smtClean="0">
                <a:solidFill>
                  <a:schemeClr val="accent2"/>
                </a:solidFill>
              </a:rPr>
              <a:t>Wind turbines and hydro-electric dams are two examples of power sources that use electric generators.</a:t>
            </a:r>
            <a:endParaRPr lang="en-US" altLang="en-US" sz="2400" dirty="0">
              <a:solidFill>
                <a:schemeClr val="accent2"/>
              </a:solidFill>
            </a:endParaRPr>
          </a:p>
        </p:txBody>
      </p:sp>
      <p:pic>
        <p:nvPicPr>
          <p:cNvPr id="6" name="Picture 3"/>
          <p:cNvPicPr>
            <a:picLocks noChangeAspect="1" noChangeArrowheads="1"/>
          </p:cNvPicPr>
          <p:nvPr/>
        </p:nvPicPr>
        <p:blipFill>
          <a:blip r:embed="rId2" cstate="print"/>
          <a:srcRect/>
          <a:stretch>
            <a:fillRect/>
          </a:stretch>
        </p:blipFill>
        <p:spPr bwMode="auto">
          <a:xfrm>
            <a:off x="533399" y="2232759"/>
            <a:ext cx="4185341" cy="3487784"/>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4860032" y="2228032"/>
            <a:ext cx="3668604" cy="3492511"/>
          </a:xfrm>
          <a:prstGeom prst="rect">
            <a:avLst/>
          </a:prstGeom>
          <a:noFill/>
          <a:ln w="9525">
            <a:noFill/>
            <a:miter lim="800000"/>
            <a:headEnd/>
            <a:tailEnd/>
          </a:ln>
          <a:effectLst/>
        </p:spPr>
      </p:pic>
    </p:spTree>
    <p:extLst>
      <p:ext uri="{BB962C8B-B14F-4D97-AF65-F5344CB8AC3E}">
        <p14:creationId xmlns:p14="http://schemas.microsoft.com/office/powerpoint/2010/main" val="39922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21.5 Electric Generators</a:t>
            </a:r>
          </a:p>
        </p:txBody>
      </p:sp>
      <mc:AlternateContent xmlns:mc="http://schemas.openxmlformats.org/markup-compatibility/2006">
        <mc:Choice xmlns:a14="http://schemas.microsoft.com/office/drawing/2010/main" Requires="a14">
          <p:sp>
            <p:nvSpPr>
              <p:cNvPr id="32771" name="Text Box 3"/>
              <p:cNvSpPr txBox="1">
                <a:spLocks noChangeArrowheads="1"/>
              </p:cNvSpPr>
              <p:nvPr/>
            </p:nvSpPr>
            <p:spPr bwMode="auto">
              <a:xfrm>
                <a:off x="629460" y="932916"/>
                <a:ext cx="7924800" cy="274895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solidFill>
                      <a:schemeClr val="accent2"/>
                    </a:solidFill>
                  </a:rPr>
                  <a:t>The </a:t>
                </a:r>
                <a:r>
                  <a:rPr lang="en-US" altLang="en-US" sz="2400" dirty="0" err="1" smtClean="0">
                    <a:solidFill>
                      <a:schemeClr val="accent2"/>
                    </a:solidFill>
                  </a:rPr>
                  <a:t>emf</a:t>
                </a:r>
                <a:r>
                  <a:rPr lang="en-US" altLang="en-US" sz="2400" dirty="0" smtClean="0">
                    <a:solidFill>
                      <a:schemeClr val="accent2"/>
                    </a:solidFill>
                  </a:rPr>
                  <a:t> induced at either end of the loop is </a:t>
                </a:r>
                <a:endParaRPr lang="en-CA" altLang="en-US" sz="2400" i="1" dirty="0" smtClean="0">
                  <a:solidFill>
                    <a:schemeClr val="accent2"/>
                  </a:solidFill>
                  <a:latin typeface="Cambria Math" panose="02040503050406030204" pitchFamily="18" charset="0"/>
                  <a:ea typeface="Cambria Math" panose="02040503050406030204" pitchFamily="18" charset="0"/>
                </a:endParaRPr>
              </a:p>
              <a:p>
                <a:pPr>
                  <a:spcBef>
                    <a:spcPct val="50000"/>
                  </a:spcBef>
                </a:pPr>
                <a14:m>
                  <m:oMathPara xmlns:m="http://schemas.openxmlformats.org/officeDocument/2006/math">
                    <m:oMathParaPr>
                      <m:jc m:val="centerGroup"/>
                    </m:oMathParaPr>
                    <m:oMath xmlns:m="http://schemas.openxmlformats.org/officeDocument/2006/math">
                      <m:r>
                        <a:rPr lang="en-US" altLang="en-US" sz="2400" i="1" smtClean="0">
                          <a:solidFill>
                            <a:schemeClr val="tx1"/>
                          </a:solidFill>
                          <a:latin typeface="Cambria Math" panose="02040503050406030204" pitchFamily="18" charset="0"/>
                          <a:ea typeface="Cambria Math" panose="02040503050406030204" pitchFamily="18" charset="0"/>
                        </a:rPr>
                        <m:t>ℰ</m:t>
                      </m:r>
                      <m:r>
                        <a:rPr lang="en-CA" altLang="en-US" sz="2400" b="0" i="1" smtClean="0">
                          <a:solidFill>
                            <a:schemeClr val="tx1"/>
                          </a:solidFill>
                          <a:latin typeface="Cambria Math" panose="02040503050406030204" pitchFamily="18" charset="0"/>
                          <a:ea typeface="Cambria Math" panose="02040503050406030204" pitchFamily="18" charset="0"/>
                        </a:rPr>
                        <m:t>=</m:t>
                      </m:r>
                      <m:r>
                        <a:rPr lang="en-CA" altLang="en-US" sz="2400" b="0" i="1" smtClean="0">
                          <a:solidFill>
                            <a:schemeClr val="tx1"/>
                          </a:solidFill>
                          <a:latin typeface="Cambria Math" panose="02040503050406030204" pitchFamily="18" charset="0"/>
                          <a:ea typeface="Cambria Math" panose="02040503050406030204" pitchFamily="18" charset="0"/>
                        </a:rPr>
                        <m:t>𝐵𝑙</m:t>
                      </m:r>
                      <m:sSub>
                        <m:sSubPr>
                          <m:ctrlPr>
                            <a:rPr lang="en-CA" altLang="en-US" sz="2400" b="0" i="1" smtClean="0">
                              <a:solidFill>
                                <a:schemeClr val="tx1"/>
                              </a:solidFill>
                              <a:latin typeface="Cambria Math" panose="02040503050406030204" pitchFamily="18" charset="0"/>
                              <a:ea typeface="Cambria Math" panose="02040503050406030204" pitchFamily="18" charset="0"/>
                            </a:rPr>
                          </m:ctrlPr>
                        </m:sSubPr>
                        <m:e>
                          <m:r>
                            <a:rPr lang="en-CA" altLang="en-US" sz="2400" b="0" i="1" smtClean="0">
                              <a:solidFill>
                                <a:schemeClr val="tx1"/>
                              </a:solidFill>
                              <a:latin typeface="Cambria Math" panose="02040503050406030204" pitchFamily="18" charset="0"/>
                              <a:ea typeface="Cambria Math" panose="02040503050406030204" pitchFamily="18" charset="0"/>
                            </a:rPr>
                            <m:t>𝑣</m:t>
                          </m:r>
                        </m:e>
                        <m:sub>
                          <m:r>
                            <a:rPr lang="en-CA" altLang="en-US" sz="2400" b="0" i="1" smtClean="0">
                              <a:solidFill>
                                <a:schemeClr val="tx1"/>
                              </a:solidFill>
                              <a:latin typeface="Cambria Math" panose="02040503050406030204" pitchFamily="18" charset="0"/>
                              <a:ea typeface="Cambria Math" panose="02040503050406030204" pitchFamily="18" charset="0"/>
                            </a:rPr>
                            <m:t>⊥</m:t>
                          </m:r>
                        </m:sub>
                      </m:sSub>
                    </m:oMath>
                  </m:oMathPara>
                </a14:m>
                <a:endParaRPr lang="en-CA" altLang="en-US" sz="2400" b="0" dirty="0" smtClean="0">
                  <a:solidFill>
                    <a:schemeClr val="accent2"/>
                  </a:solidFill>
                  <a:ea typeface="Cambria Math" panose="02040503050406030204" pitchFamily="18" charset="0"/>
                </a:endParaRPr>
              </a:p>
              <a:p>
                <a:pPr>
                  <a:spcBef>
                    <a:spcPct val="50000"/>
                  </a:spcBef>
                </a:pPr>
                <a:r>
                  <a:rPr lang="en-US" altLang="en-US" sz="2400" dirty="0" smtClean="0">
                    <a:solidFill>
                      <a:schemeClr val="accent2"/>
                    </a:solidFill>
                  </a:rPr>
                  <a:t>Where </a:t>
                </a:r>
                <a14:m>
                  <m:oMath xmlns:m="http://schemas.openxmlformats.org/officeDocument/2006/math">
                    <m:r>
                      <a:rPr lang="en-CA" altLang="en-US" sz="2400" b="0" i="1" smtClean="0">
                        <a:solidFill>
                          <a:schemeClr val="accent2"/>
                        </a:solidFill>
                        <a:latin typeface="Cambria Math" panose="02040503050406030204" pitchFamily="18" charset="0"/>
                      </a:rPr>
                      <m:t>𝑙</m:t>
                    </m:r>
                    <m:r>
                      <a:rPr lang="en-CA" altLang="en-US" sz="2400" b="0" i="1" smtClean="0">
                        <a:solidFill>
                          <a:schemeClr val="accent2"/>
                        </a:solidFill>
                        <a:latin typeface="Cambria Math" panose="02040503050406030204" pitchFamily="18" charset="0"/>
                      </a:rPr>
                      <m:t>=</m:t>
                    </m:r>
                    <m:d>
                      <m:dPr>
                        <m:begChr m:val="|"/>
                        <m:endChr m:val="|"/>
                        <m:ctrlPr>
                          <a:rPr lang="en-CA" altLang="en-US" sz="2400" b="0" i="1" smtClean="0">
                            <a:solidFill>
                              <a:schemeClr val="accent2"/>
                            </a:solidFill>
                            <a:latin typeface="Cambria Math" panose="02040503050406030204" pitchFamily="18" charset="0"/>
                          </a:rPr>
                        </m:ctrlPr>
                      </m:dPr>
                      <m:e>
                        <m:acc>
                          <m:accPr>
                            <m:chr m:val="̅"/>
                            <m:ctrlPr>
                              <a:rPr lang="en-CA" altLang="en-US" sz="2400" b="0" i="1" smtClean="0">
                                <a:solidFill>
                                  <a:schemeClr val="accent2"/>
                                </a:solidFill>
                                <a:latin typeface="Cambria Math" panose="02040503050406030204" pitchFamily="18" charset="0"/>
                              </a:rPr>
                            </m:ctrlPr>
                          </m:accPr>
                          <m:e>
                            <m:r>
                              <a:rPr lang="en-CA" altLang="en-US" sz="2400" b="0" i="1" smtClean="0">
                                <a:solidFill>
                                  <a:schemeClr val="accent2"/>
                                </a:solidFill>
                                <a:latin typeface="Cambria Math" panose="02040503050406030204" pitchFamily="18" charset="0"/>
                              </a:rPr>
                              <m:t>𝑎𝑏</m:t>
                            </m:r>
                          </m:e>
                        </m:acc>
                      </m:e>
                    </m:d>
                    <m:r>
                      <a:rPr lang="en-CA" altLang="en-US" sz="2400" b="0" i="1" smtClean="0">
                        <a:solidFill>
                          <a:schemeClr val="accent2"/>
                        </a:solidFill>
                        <a:latin typeface="Cambria Math" panose="02040503050406030204" pitchFamily="18" charset="0"/>
                      </a:rPr>
                      <m:t>=</m:t>
                    </m:r>
                    <m:d>
                      <m:dPr>
                        <m:begChr m:val="|"/>
                        <m:endChr m:val="|"/>
                        <m:ctrlPr>
                          <a:rPr lang="en-CA" altLang="en-US" sz="2400" i="1">
                            <a:solidFill>
                              <a:schemeClr val="accent2"/>
                            </a:solidFill>
                            <a:latin typeface="Cambria Math" panose="02040503050406030204" pitchFamily="18" charset="0"/>
                          </a:rPr>
                        </m:ctrlPr>
                      </m:dPr>
                      <m:e>
                        <m:acc>
                          <m:accPr>
                            <m:chr m:val="̅"/>
                            <m:ctrlPr>
                              <a:rPr lang="en-CA" altLang="en-US" sz="2400" b="0" i="1" smtClean="0">
                                <a:solidFill>
                                  <a:schemeClr val="accent2"/>
                                </a:solidFill>
                                <a:latin typeface="Cambria Math" panose="02040503050406030204" pitchFamily="18" charset="0"/>
                              </a:rPr>
                            </m:ctrlPr>
                          </m:accPr>
                          <m:e>
                            <m:r>
                              <a:rPr lang="en-CA" altLang="en-US" sz="2400" b="0" i="1" smtClean="0">
                                <a:solidFill>
                                  <a:schemeClr val="accent2"/>
                                </a:solidFill>
                                <a:latin typeface="Cambria Math" panose="02040503050406030204" pitchFamily="18" charset="0"/>
                              </a:rPr>
                              <m:t>𝑐𝑑</m:t>
                            </m:r>
                          </m:e>
                        </m:acc>
                      </m:e>
                    </m:d>
                  </m:oMath>
                </a14:m>
                <a:r>
                  <a:rPr lang="en-US" altLang="en-US" sz="2400" dirty="0" smtClean="0">
                    <a:solidFill>
                      <a:schemeClr val="accent2"/>
                    </a:solidFill>
                  </a:rPr>
                  <a:t>. Since there are two ends and </a:t>
                </a:r>
                <a14:m>
                  <m:oMath xmlns:m="http://schemas.openxmlformats.org/officeDocument/2006/math">
                    <m:sSub>
                      <m:sSubPr>
                        <m:ctrlPr>
                          <a:rPr lang="en-CA" altLang="en-US" sz="2400" b="0" i="1" smtClean="0">
                            <a:solidFill>
                              <a:schemeClr val="accent2"/>
                            </a:solidFill>
                            <a:latin typeface="Cambria Math" panose="02040503050406030204" pitchFamily="18" charset="0"/>
                          </a:rPr>
                        </m:ctrlPr>
                      </m:sSubPr>
                      <m:e>
                        <m:r>
                          <a:rPr lang="en-CA" altLang="en-US" sz="2400" b="0" i="1" smtClean="0">
                            <a:solidFill>
                              <a:schemeClr val="accent2"/>
                            </a:solidFill>
                            <a:latin typeface="Cambria Math" panose="02040503050406030204" pitchFamily="18" charset="0"/>
                          </a:rPr>
                          <m:t>𝑣</m:t>
                        </m:r>
                      </m:e>
                      <m:sub>
                        <m:r>
                          <a:rPr lang="en-CA" altLang="en-US" sz="2400" b="0" i="1" smtClean="0">
                            <a:solidFill>
                              <a:schemeClr val="accent2"/>
                            </a:solidFill>
                            <a:latin typeface="Cambria Math" panose="02040503050406030204" pitchFamily="18" charset="0"/>
                            <a:ea typeface="Cambria Math" panose="02040503050406030204" pitchFamily="18" charset="0"/>
                          </a:rPr>
                          <m:t>⊥</m:t>
                        </m:r>
                      </m:sub>
                    </m:sSub>
                    <m:r>
                      <a:rPr lang="en-CA" altLang="en-US" sz="2400" b="0" i="1" smtClean="0">
                        <a:solidFill>
                          <a:schemeClr val="accent2"/>
                        </a:solidFill>
                        <a:latin typeface="Cambria Math" panose="02040503050406030204" pitchFamily="18" charset="0"/>
                        <a:ea typeface="Cambria Math" panose="02040503050406030204" pitchFamily="18" charset="0"/>
                      </a:rPr>
                      <m:t>=</m:t>
                    </m:r>
                    <m:r>
                      <a:rPr lang="en-CA" altLang="en-US" sz="2400" b="0" i="1" smtClean="0">
                        <a:solidFill>
                          <a:schemeClr val="accent2"/>
                        </a:solidFill>
                        <a:latin typeface="Cambria Math" panose="02040503050406030204" pitchFamily="18" charset="0"/>
                        <a:ea typeface="Cambria Math" panose="02040503050406030204" pitchFamily="18" charset="0"/>
                      </a:rPr>
                      <m:t>𝑣</m:t>
                    </m:r>
                    <m:func>
                      <m:funcPr>
                        <m:ctrlPr>
                          <a:rPr lang="en-CA" altLang="en-US" sz="2400" b="0" i="1" smtClean="0">
                            <a:solidFill>
                              <a:schemeClr val="accent2"/>
                            </a:solidFill>
                            <a:latin typeface="Cambria Math" panose="02040503050406030204" pitchFamily="18" charset="0"/>
                            <a:ea typeface="Cambria Math" panose="02040503050406030204" pitchFamily="18" charset="0"/>
                          </a:rPr>
                        </m:ctrlPr>
                      </m:funcPr>
                      <m:fName>
                        <m:r>
                          <m:rPr>
                            <m:sty m:val="p"/>
                          </m:rPr>
                          <a:rPr lang="en-CA" altLang="en-US" sz="2400" b="0" i="0" smtClean="0">
                            <a:solidFill>
                              <a:schemeClr val="accent2"/>
                            </a:solidFill>
                            <a:latin typeface="Cambria Math" panose="02040503050406030204" pitchFamily="18" charset="0"/>
                            <a:ea typeface="Cambria Math" panose="02040503050406030204" pitchFamily="18" charset="0"/>
                          </a:rPr>
                          <m:t>sin</m:t>
                        </m:r>
                      </m:fName>
                      <m:e>
                        <m:r>
                          <a:rPr lang="en-CA" altLang="en-US" sz="2400" b="0" i="1" smtClean="0">
                            <a:solidFill>
                              <a:schemeClr val="accent2"/>
                            </a:solidFill>
                            <a:latin typeface="Cambria Math" panose="02040503050406030204" pitchFamily="18" charset="0"/>
                            <a:ea typeface="Cambria Math" panose="02040503050406030204" pitchFamily="18" charset="0"/>
                          </a:rPr>
                          <m:t>𝜃</m:t>
                        </m:r>
                      </m:e>
                    </m:func>
                  </m:oMath>
                </a14:m>
                <a:r>
                  <a:rPr lang="en-US" altLang="en-US" sz="2400" dirty="0" smtClean="0">
                    <a:solidFill>
                      <a:schemeClr val="accent2"/>
                    </a:solidFill>
                  </a:rPr>
                  <a:t> this becomes</a:t>
                </a:r>
              </a:p>
              <a:p>
                <a:pPr>
                  <a:spcBef>
                    <a:spcPct val="50000"/>
                  </a:spcBef>
                </a:pPr>
                <a14:m>
                  <m:oMathPara xmlns:m="http://schemas.openxmlformats.org/officeDocument/2006/math">
                    <m:oMathParaPr>
                      <m:jc m:val="centerGroup"/>
                    </m:oMathParaPr>
                    <m:oMath xmlns:m="http://schemas.openxmlformats.org/officeDocument/2006/math">
                      <m:r>
                        <a:rPr lang="en-US" altLang="en-US" sz="2400" i="1" smtClean="0">
                          <a:solidFill>
                            <a:schemeClr val="tx1"/>
                          </a:solidFill>
                          <a:latin typeface="Cambria Math" panose="02040503050406030204" pitchFamily="18" charset="0"/>
                          <a:ea typeface="Cambria Math" panose="02040503050406030204" pitchFamily="18" charset="0"/>
                        </a:rPr>
                        <m:t>ℰ</m:t>
                      </m:r>
                      <m:r>
                        <a:rPr lang="en-CA" altLang="en-US" sz="2400" b="0" i="1" smtClean="0">
                          <a:solidFill>
                            <a:schemeClr val="tx1"/>
                          </a:solidFill>
                          <a:latin typeface="Cambria Math" panose="02040503050406030204" pitchFamily="18" charset="0"/>
                          <a:ea typeface="Cambria Math" panose="02040503050406030204" pitchFamily="18" charset="0"/>
                        </a:rPr>
                        <m:t>=2</m:t>
                      </m:r>
                      <m:r>
                        <a:rPr lang="en-CA" altLang="en-US" sz="2400" b="0" i="1" smtClean="0">
                          <a:solidFill>
                            <a:schemeClr val="tx1"/>
                          </a:solidFill>
                          <a:latin typeface="Cambria Math" panose="02040503050406030204" pitchFamily="18" charset="0"/>
                          <a:ea typeface="Cambria Math" panose="02040503050406030204" pitchFamily="18" charset="0"/>
                        </a:rPr>
                        <m:t>𝑁𝐵𝑙𝑣</m:t>
                      </m:r>
                      <m:func>
                        <m:funcPr>
                          <m:ctrlPr>
                            <a:rPr lang="en-CA" altLang="en-US"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CA" altLang="en-US" sz="2400" b="0" i="0" smtClean="0">
                              <a:solidFill>
                                <a:schemeClr val="tx1"/>
                              </a:solidFill>
                              <a:latin typeface="Cambria Math" panose="02040503050406030204" pitchFamily="18" charset="0"/>
                              <a:ea typeface="Cambria Math" panose="02040503050406030204" pitchFamily="18" charset="0"/>
                            </a:rPr>
                            <m:t>sin</m:t>
                          </m:r>
                        </m:fName>
                        <m:e>
                          <m:r>
                            <a:rPr lang="en-CA" altLang="en-US" sz="2400" b="0" i="1" smtClean="0">
                              <a:solidFill>
                                <a:schemeClr val="tx1"/>
                              </a:solidFill>
                              <a:latin typeface="Cambria Math" panose="02040503050406030204" pitchFamily="18" charset="0"/>
                              <a:ea typeface="Cambria Math" panose="02040503050406030204" pitchFamily="18" charset="0"/>
                            </a:rPr>
                            <m:t>𝜃</m:t>
                          </m:r>
                        </m:e>
                      </m:func>
                    </m:oMath>
                  </m:oMathPara>
                </a14:m>
                <a:endParaRPr lang="en-CA" altLang="en-US" sz="2400" b="0" dirty="0" smtClean="0">
                  <a:solidFill>
                    <a:schemeClr val="accent2"/>
                  </a:solidFill>
                  <a:ea typeface="Cambria Math" panose="02040503050406030204" pitchFamily="18" charset="0"/>
                </a:endParaRPr>
              </a:p>
              <a:p>
                <a:pPr>
                  <a:spcBef>
                    <a:spcPct val="50000"/>
                  </a:spcBef>
                </a:pPr>
                <a:r>
                  <a:rPr lang="en-US" altLang="en-US" sz="2400" dirty="0" smtClean="0">
                    <a:solidFill>
                      <a:schemeClr val="accent2"/>
                    </a:solidFill>
                  </a:rPr>
                  <a:t>for </a:t>
                </a:r>
                <a14:m>
                  <m:oMath xmlns:m="http://schemas.openxmlformats.org/officeDocument/2006/math">
                    <m:r>
                      <a:rPr lang="en-CA" altLang="en-US" sz="2400" b="0" i="1" smtClean="0">
                        <a:solidFill>
                          <a:schemeClr val="accent2"/>
                        </a:solidFill>
                        <a:latin typeface="Cambria Math" panose="02040503050406030204" pitchFamily="18" charset="0"/>
                      </a:rPr>
                      <m:t>𝑁</m:t>
                    </m:r>
                  </m:oMath>
                </a14:m>
                <a:r>
                  <a:rPr lang="en-US" altLang="en-US" sz="2400" dirty="0" smtClean="0">
                    <a:solidFill>
                      <a:schemeClr val="accent2"/>
                    </a:solidFill>
                  </a:rPr>
                  <a:t> loops. This can be further simplified with angular</a:t>
                </a:r>
                <a:endParaRPr lang="en-US" altLang="en-US" sz="2400" dirty="0">
                  <a:solidFill>
                    <a:schemeClr val="accent2"/>
                  </a:solidFill>
                </a:endParaRPr>
              </a:p>
            </p:txBody>
          </p:sp>
        </mc:Choice>
        <mc:Fallback>
          <p:sp>
            <p:nvSpPr>
              <p:cNvPr id="32771" name="Text Box 3"/>
              <p:cNvSpPr txBox="1">
                <a:spLocks noRot="1" noChangeAspect="1" noMove="1" noResize="1" noEditPoints="1" noAdjustHandles="1" noChangeArrowheads="1" noChangeShapeType="1" noTextEdit="1"/>
              </p:cNvSpPr>
              <p:nvPr/>
            </p:nvSpPr>
            <p:spPr bwMode="auto">
              <a:xfrm>
                <a:off x="629460" y="932916"/>
                <a:ext cx="7924800" cy="2748958"/>
              </a:xfrm>
              <a:prstGeom prst="rect">
                <a:avLst/>
              </a:prstGeom>
              <a:blipFill>
                <a:blip r:embed="rId2"/>
                <a:stretch>
                  <a:fillRect l="-1154" t="-1774" b="-42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noFill/>
                  </a:rPr>
                  <a:t> </a:t>
                </a:r>
              </a:p>
            </p:txBody>
          </p:sp>
        </mc:Fallback>
      </mc:AlternateContent>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860" y="5603810"/>
            <a:ext cx="30670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Text Box 5"/>
          <p:cNvSpPr txBox="1">
            <a:spLocks noChangeArrowheads="1"/>
          </p:cNvSpPr>
          <p:nvPr/>
        </p:nvSpPr>
        <p:spPr bwMode="auto">
          <a:xfrm>
            <a:off x="7934366" y="5676834"/>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(21-5)</a:t>
            </a:r>
          </a:p>
        </p:txBody>
      </p:sp>
      <p:pic>
        <p:nvPicPr>
          <p:cNvPr id="2" name="Picture 1"/>
          <p:cNvPicPr>
            <a:picLocks noChangeAspect="1"/>
          </p:cNvPicPr>
          <p:nvPr/>
        </p:nvPicPr>
        <p:blipFill>
          <a:blip r:embed="rId4"/>
          <a:stretch>
            <a:fillRect/>
          </a:stretch>
        </p:blipFill>
        <p:spPr>
          <a:xfrm>
            <a:off x="629460" y="3887595"/>
            <a:ext cx="3686944" cy="2616047"/>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4560702" y="3550169"/>
                <a:ext cx="3993557" cy="2014782"/>
              </a:xfrm>
              <a:prstGeom prst="rect">
                <a:avLst/>
              </a:prstGeom>
              <a:noFill/>
            </p:spPr>
            <p:txBody>
              <a:bodyPr wrap="square" rtlCol="0">
                <a:spAutoFit/>
              </a:bodyPr>
              <a:lstStyle/>
              <a:p>
                <a:r>
                  <a:rPr lang="en-US" altLang="en-US" sz="2400" dirty="0" smtClean="0">
                    <a:solidFill>
                      <a:schemeClr val="accent2"/>
                    </a:solidFill>
                  </a:rPr>
                  <a:t>velocity: </a:t>
                </a:r>
                <a14:m>
                  <m:oMath xmlns:m="http://schemas.openxmlformats.org/officeDocument/2006/math">
                    <m:r>
                      <a:rPr lang="en-CA" altLang="en-US" sz="2400" i="1">
                        <a:solidFill>
                          <a:schemeClr val="accent2"/>
                        </a:solidFill>
                        <a:latin typeface="Cambria Math" panose="02040503050406030204" pitchFamily="18" charset="0"/>
                      </a:rPr>
                      <m:t>𝑣</m:t>
                    </m:r>
                    <m:r>
                      <a:rPr lang="en-CA" altLang="en-US" sz="2400" i="1">
                        <a:solidFill>
                          <a:schemeClr val="accent2"/>
                        </a:solidFill>
                        <a:latin typeface="Cambria Math" panose="02040503050406030204" pitchFamily="18" charset="0"/>
                      </a:rPr>
                      <m:t>=</m:t>
                    </m:r>
                    <m:r>
                      <a:rPr lang="en-CA" altLang="en-US" sz="2400" i="1">
                        <a:solidFill>
                          <a:schemeClr val="accent2"/>
                        </a:solidFill>
                        <a:latin typeface="Cambria Math" panose="02040503050406030204" pitchFamily="18" charset="0"/>
                      </a:rPr>
                      <m:t>𝜔</m:t>
                    </m:r>
                    <m:r>
                      <a:rPr lang="en-CA" altLang="en-US" sz="2400" i="1">
                        <a:solidFill>
                          <a:schemeClr val="accent2"/>
                        </a:solidFill>
                        <a:latin typeface="Cambria Math" panose="02040503050406030204" pitchFamily="18" charset="0"/>
                      </a:rPr>
                      <m:t>𝑟</m:t>
                    </m:r>
                    <m:r>
                      <a:rPr lang="en-CA" altLang="en-US" sz="2400" i="1">
                        <a:solidFill>
                          <a:schemeClr val="accent2"/>
                        </a:solidFill>
                        <a:latin typeface="Cambria Math" panose="02040503050406030204" pitchFamily="18" charset="0"/>
                      </a:rPr>
                      <m:t>=</m:t>
                    </m:r>
                    <m:r>
                      <a:rPr lang="en-CA" altLang="en-US" sz="2400" i="1">
                        <a:solidFill>
                          <a:schemeClr val="accent2"/>
                        </a:solidFill>
                        <a:latin typeface="Cambria Math" panose="02040503050406030204" pitchFamily="18" charset="0"/>
                      </a:rPr>
                      <m:t>𝜔</m:t>
                    </m:r>
                    <m:f>
                      <m:fPr>
                        <m:ctrlPr>
                          <a:rPr lang="en-CA" altLang="en-US" sz="2400" i="1">
                            <a:solidFill>
                              <a:schemeClr val="accent2"/>
                            </a:solidFill>
                            <a:latin typeface="Cambria Math" panose="02040503050406030204" pitchFamily="18" charset="0"/>
                          </a:rPr>
                        </m:ctrlPr>
                      </m:fPr>
                      <m:num>
                        <m:r>
                          <a:rPr lang="en-CA" altLang="en-US" sz="2400" i="1">
                            <a:solidFill>
                              <a:schemeClr val="accent2"/>
                            </a:solidFill>
                            <a:latin typeface="Cambria Math" panose="02040503050406030204" pitchFamily="18" charset="0"/>
                          </a:rPr>
                          <m:t>𝑤</m:t>
                        </m:r>
                      </m:num>
                      <m:den>
                        <m:r>
                          <a:rPr lang="en-CA" altLang="en-US" sz="2400" i="1">
                            <a:solidFill>
                              <a:schemeClr val="accent2"/>
                            </a:solidFill>
                            <a:latin typeface="Cambria Math" panose="02040503050406030204" pitchFamily="18" charset="0"/>
                          </a:rPr>
                          <m:t>2</m:t>
                        </m:r>
                      </m:den>
                    </m:f>
                  </m:oMath>
                </a14:m>
                <a:r>
                  <a:rPr lang="en-US" altLang="en-US" sz="2400" dirty="0">
                    <a:solidFill>
                      <a:schemeClr val="accent2"/>
                    </a:solidFill>
                  </a:rPr>
                  <a:t>, where </a:t>
                </a:r>
                <a14:m>
                  <m:oMath xmlns:m="http://schemas.openxmlformats.org/officeDocument/2006/math">
                    <m:r>
                      <a:rPr lang="en-CA" altLang="en-US" sz="2400" i="1">
                        <a:solidFill>
                          <a:schemeClr val="accent2"/>
                        </a:solidFill>
                        <a:latin typeface="Cambria Math" panose="02040503050406030204" pitchFamily="18" charset="0"/>
                      </a:rPr>
                      <m:t>𝑤</m:t>
                    </m:r>
                    <m:r>
                      <a:rPr lang="en-CA" altLang="en-US" sz="2400" i="1">
                        <a:solidFill>
                          <a:schemeClr val="accent2"/>
                        </a:solidFill>
                        <a:latin typeface="Cambria Math" panose="02040503050406030204" pitchFamily="18" charset="0"/>
                      </a:rPr>
                      <m:t>=</m:t>
                    </m:r>
                    <m:d>
                      <m:dPr>
                        <m:begChr m:val="|"/>
                        <m:endChr m:val="|"/>
                        <m:ctrlPr>
                          <a:rPr lang="en-CA" altLang="en-US" sz="2400" i="1">
                            <a:solidFill>
                              <a:schemeClr val="accent2"/>
                            </a:solidFill>
                            <a:latin typeface="Cambria Math" panose="02040503050406030204" pitchFamily="18" charset="0"/>
                          </a:rPr>
                        </m:ctrlPr>
                      </m:dPr>
                      <m:e>
                        <m:acc>
                          <m:accPr>
                            <m:chr m:val="̅"/>
                            <m:ctrlPr>
                              <a:rPr lang="en-CA" altLang="en-US" sz="2400" i="1">
                                <a:solidFill>
                                  <a:schemeClr val="accent2"/>
                                </a:solidFill>
                                <a:latin typeface="Cambria Math" panose="02040503050406030204" pitchFamily="18" charset="0"/>
                              </a:rPr>
                            </m:ctrlPr>
                          </m:accPr>
                          <m:e>
                            <m:r>
                              <a:rPr lang="en-CA" altLang="en-US" sz="2400" i="1">
                                <a:solidFill>
                                  <a:schemeClr val="accent2"/>
                                </a:solidFill>
                                <a:latin typeface="Cambria Math" panose="02040503050406030204" pitchFamily="18" charset="0"/>
                              </a:rPr>
                              <m:t>𝑎𝑑</m:t>
                            </m:r>
                          </m:e>
                        </m:acc>
                      </m:e>
                    </m:d>
                    <m:r>
                      <a:rPr lang="en-CA" altLang="en-US" sz="2400" i="1">
                        <a:solidFill>
                          <a:schemeClr val="accent2"/>
                        </a:solidFill>
                        <a:latin typeface="Cambria Math" panose="02040503050406030204" pitchFamily="18" charset="0"/>
                      </a:rPr>
                      <m:t>=</m:t>
                    </m:r>
                    <m:d>
                      <m:dPr>
                        <m:begChr m:val="|"/>
                        <m:endChr m:val="|"/>
                        <m:ctrlPr>
                          <a:rPr lang="en-CA" altLang="en-US" sz="2400" i="1">
                            <a:solidFill>
                              <a:schemeClr val="accent2"/>
                            </a:solidFill>
                            <a:latin typeface="Cambria Math" panose="02040503050406030204" pitchFamily="18" charset="0"/>
                          </a:rPr>
                        </m:ctrlPr>
                      </m:dPr>
                      <m:e>
                        <m:acc>
                          <m:accPr>
                            <m:chr m:val="̅"/>
                            <m:ctrlPr>
                              <a:rPr lang="en-CA" altLang="en-US" sz="2400" i="1">
                                <a:solidFill>
                                  <a:schemeClr val="accent2"/>
                                </a:solidFill>
                                <a:latin typeface="Cambria Math" panose="02040503050406030204" pitchFamily="18" charset="0"/>
                              </a:rPr>
                            </m:ctrlPr>
                          </m:accPr>
                          <m:e>
                            <m:r>
                              <a:rPr lang="en-CA" altLang="en-US" sz="2400" i="1">
                                <a:solidFill>
                                  <a:schemeClr val="accent2"/>
                                </a:solidFill>
                                <a:latin typeface="Cambria Math" panose="02040503050406030204" pitchFamily="18" charset="0"/>
                              </a:rPr>
                              <m:t>𝑏𝑐</m:t>
                            </m:r>
                          </m:e>
                        </m:acc>
                      </m:e>
                    </m:d>
                  </m:oMath>
                </a14:m>
                <a:r>
                  <a:rPr lang="en-US" altLang="en-US" sz="2400" dirty="0">
                    <a:solidFill>
                      <a:schemeClr val="accent2"/>
                    </a:solidFill>
                  </a:rPr>
                  <a:t>, and </a:t>
                </a:r>
                <a14:m>
                  <m:oMath xmlns:m="http://schemas.openxmlformats.org/officeDocument/2006/math">
                    <m:r>
                      <a:rPr lang="en-CA" altLang="en-US" sz="2400" i="1">
                        <a:solidFill>
                          <a:schemeClr val="accent2"/>
                        </a:solidFill>
                        <a:latin typeface="Cambria Math" panose="02040503050406030204" pitchFamily="18" charset="0"/>
                      </a:rPr>
                      <m:t>𝜃</m:t>
                    </m:r>
                    <m:r>
                      <a:rPr lang="en-CA" altLang="en-US" sz="2400" i="1">
                        <a:solidFill>
                          <a:schemeClr val="accent2"/>
                        </a:solidFill>
                        <a:latin typeface="Cambria Math" panose="02040503050406030204" pitchFamily="18" charset="0"/>
                      </a:rPr>
                      <m:t>=</m:t>
                    </m:r>
                    <m:r>
                      <a:rPr lang="en-CA" altLang="en-US" sz="2400" i="1">
                        <a:solidFill>
                          <a:schemeClr val="accent2"/>
                        </a:solidFill>
                        <a:latin typeface="Cambria Math" panose="02040503050406030204" pitchFamily="18" charset="0"/>
                      </a:rPr>
                      <m:t>𝜔</m:t>
                    </m:r>
                    <m:r>
                      <a:rPr lang="en-CA" altLang="en-US" sz="2400" i="1">
                        <a:solidFill>
                          <a:schemeClr val="accent2"/>
                        </a:solidFill>
                        <a:latin typeface="Cambria Math" panose="02040503050406030204" pitchFamily="18" charset="0"/>
                      </a:rPr>
                      <m:t>𝑡</m:t>
                    </m:r>
                  </m:oMath>
                </a14:m>
                <a:r>
                  <a:rPr lang="en-US" altLang="en-US" sz="2400" dirty="0" smtClean="0">
                    <a:solidFill>
                      <a:schemeClr val="accent2"/>
                    </a:solidFill>
                  </a:rPr>
                  <a:t>, noting that </a:t>
                </a:r>
                <a14:m>
                  <m:oMath xmlns:m="http://schemas.openxmlformats.org/officeDocument/2006/math">
                    <m:r>
                      <a:rPr lang="en-CA" altLang="en-US" sz="2400" b="0" i="1" smtClean="0">
                        <a:solidFill>
                          <a:schemeClr val="accent2"/>
                        </a:solidFill>
                        <a:latin typeface="Cambria Math" panose="02040503050406030204" pitchFamily="18" charset="0"/>
                      </a:rPr>
                      <m:t>𝐴</m:t>
                    </m:r>
                    <m:r>
                      <a:rPr lang="en-CA" altLang="en-US" sz="2400" b="0" i="1" smtClean="0">
                        <a:solidFill>
                          <a:schemeClr val="accent2"/>
                        </a:solidFill>
                        <a:latin typeface="Cambria Math" panose="02040503050406030204" pitchFamily="18" charset="0"/>
                      </a:rPr>
                      <m:t>=</m:t>
                    </m:r>
                    <m:r>
                      <a:rPr lang="en-CA" altLang="en-US" sz="2400" b="0" i="1" smtClean="0">
                        <a:solidFill>
                          <a:schemeClr val="accent2"/>
                        </a:solidFill>
                        <a:latin typeface="Cambria Math" panose="02040503050406030204" pitchFamily="18" charset="0"/>
                      </a:rPr>
                      <m:t>𝑙𝑤</m:t>
                    </m:r>
                  </m:oMath>
                </a14:m>
                <a:r>
                  <a:rPr lang="en-US" altLang="en-US" sz="2400" dirty="0" smtClean="0">
                    <a:solidFill>
                      <a:schemeClr val="accent2"/>
                    </a:solidFill>
                  </a:rPr>
                  <a:t>, </a:t>
                </a:r>
                <a:r>
                  <a:rPr lang="en-US" altLang="en-US" sz="2400" dirty="0">
                    <a:solidFill>
                      <a:schemeClr val="accent2"/>
                    </a:solidFill>
                  </a:rPr>
                  <a:t>to arrive at</a:t>
                </a:r>
                <a:endParaRPr lang="en-US" altLang="en-US" sz="2400" dirty="0">
                  <a:solidFill>
                    <a:schemeClr val="accent2"/>
                  </a:solidFill>
                </a:endParaRPr>
              </a:p>
              <a:p>
                <a:endParaRPr lang="en-CA" dirty="0"/>
              </a:p>
            </p:txBody>
          </p:sp>
        </mc:Choice>
        <mc:Fallback>
          <p:sp>
            <p:nvSpPr>
              <p:cNvPr id="3" name="TextBox 2"/>
              <p:cNvSpPr txBox="1">
                <a:spLocks noRot="1" noChangeAspect="1" noMove="1" noResize="1" noEditPoints="1" noAdjustHandles="1" noChangeArrowheads="1" noChangeShapeType="1" noTextEdit="1"/>
              </p:cNvSpPr>
              <p:nvPr/>
            </p:nvSpPr>
            <p:spPr>
              <a:xfrm>
                <a:off x="4560702" y="3550169"/>
                <a:ext cx="3993557" cy="2014782"/>
              </a:xfrm>
              <a:prstGeom prst="rect">
                <a:avLst/>
              </a:prstGeom>
              <a:blipFill>
                <a:blip r:embed="rId5"/>
                <a:stretch>
                  <a:fillRect l="-2290" t="-302"/>
                </a:stretch>
              </a:blipFill>
            </p:spPr>
            <p:txBody>
              <a:bodyPr/>
              <a:lstStyle/>
              <a:p>
                <a:r>
                  <a:rPr lang="en-CA">
                    <a:noFill/>
                  </a:rPr>
                  <a:t> </a:t>
                </a:r>
              </a:p>
            </p:txBody>
          </p:sp>
        </mc:Fallback>
      </mc:AlternateContent>
    </p:spTree>
    <p:extLst>
      <p:ext uri="{BB962C8B-B14F-4D97-AF65-F5344CB8AC3E}">
        <p14:creationId xmlns:p14="http://schemas.microsoft.com/office/powerpoint/2010/main" val="334800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152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21.5 Electric Generators</a:t>
            </a:r>
          </a:p>
        </p:txBody>
      </p:sp>
      <p:sp>
        <p:nvSpPr>
          <p:cNvPr id="32771" name="Text Box 3"/>
          <p:cNvSpPr txBox="1">
            <a:spLocks noChangeArrowheads="1"/>
          </p:cNvSpPr>
          <p:nvPr/>
        </p:nvSpPr>
        <p:spPr bwMode="auto">
          <a:xfrm>
            <a:off x="685800" y="8382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accent2"/>
                </a:solidFill>
              </a:rPr>
              <a:t>A sinusoidal </a:t>
            </a:r>
            <a:r>
              <a:rPr lang="en-US" altLang="en-US" sz="2400" dirty="0" err="1">
                <a:solidFill>
                  <a:schemeClr val="accent2"/>
                </a:solidFill>
              </a:rPr>
              <a:t>emf</a:t>
            </a:r>
            <a:r>
              <a:rPr lang="en-US" altLang="en-US" sz="2400" dirty="0">
                <a:solidFill>
                  <a:schemeClr val="accent2"/>
                </a:solidFill>
              </a:rPr>
              <a:t> is induced in the rotating loop (</a:t>
            </a:r>
            <a:r>
              <a:rPr lang="en-US" altLang="en-US" sz="2400" i="1" dirty="0">
                <a:solidFill>
                  <a:schemeClr val="accent2"/>
                </a:solidFill>
                <a:latin typeface="Times New Roman" panose="02020603050405020304" pitchFamily="18" charset="0"/>
              </a:rPr>
              <a:t>N</a:t>
            </a:r>
            <a:r>
              <a:rPr lang="en-US" altLang="en-US" sz="2400" dirty="0">
                <a:solidFill>
                  <a:schemeClr val="accent2"/>
                </a:solidFill>
              </a:rPr>
              <a:t> is the number of turns, and </a:t>
            </a:r>
            <a:r>
              <a:rPr lang="en-US" altLang="en-US" sz="2400" i="1" dirty="0">
                <a:solidFill>
                  <a:schemeClr val="accent2"/>
                </a:solidFill>
                <a:latin typeface="Times New Roman" panose="02020603050405020304" pitchFamily="18" charset="0"/>
              </a:rPr>
              <a:t>A</a:t>
            </a:r>
            <a:r>
              <a:rPr lang="en-US" altLang="en-US" sz="2400" dirty="0">
                <a:solidFill>
                  <a:schemeClr val="accent2"/>
                </a:solidFill>
              </a:rPr>
              <a:t> the area of the loop):</a:t>
            </a:r>
          </a:p>
        </p:txBody>
      </p:sp>
      <p:pic>
        <p:nvPicPr>
          <p:cNvPr id="32774" name="Picture 6" descr="21_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975" y="1916832"/>
            <a:ext cx="4718050" cy="30019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p:cNvSpPr txBox="1"/>
              <p:nvPr/>
            </p:nvSpPr>
            <p:spPr>
              <a:xfrm>
                <a:off x="685800" y="5167200"/>
                <a:ext cx="7924800" cy="461665"/>
              </a:xfrm>
              <a:prstGeom prst="rect">
                <a:avLst/>
              </a:prstGeom>
              <a:noFill/>
            </p:spPr>
            <p:txBody>
              <a:bodyPr wrap="square" rtlCol="0">
                <a:spAutoFit/>
              </a:bodyPr>
              <a:lstStyle/>
              <a:p>
                <a:r>
                  <a:rPr lang="en-CA" sz="2400" dirty="0" smtClean="0">
                    <a:solidFill>
                      <a:schemeClr val="accent2"/>
                    </a:solidFill>
                  </a:rPr>
                  <a:t>Remember that </a:t>
                </a:r>
                <a14:m>
                  <m:oMath xmlns:m="http://schemas.openxmlformats.org/officeDocument/2006/math">
                    <m:r>
                      <a:rPr lang="en-CA" sz="2400" b="0" i="1" smtClean="0">
                        <a:solidFill>
                          <a:schemeClr val="accent2"/>
                        </a:solidFill>
                        <a:latin typeface="Cambria Math" panose="02040503050406030204" pitchFamily="18" charset="0"/>
                      </a:rPr>
                      <m:t>𝜔</m:t>
                    </m:r>
                    <m:r>
                      <a:rPr lang="en-CA" sz="2400" b="0" i="1" smtClean="0">
                        <a:solidFill>
                          <a:schemeClr val="accent2"/>
                        </a:solidFill>
                        <a:latin typeface="Cambria Math" panose="02040503050406030204" pitchFamily="18" charset="0"/>
                      </a:rPr>
                      <m:t>=2</m:t>
                    </m:r>
                    <m:r>
                      <a:rPr lang="en-CA" sz="2400" b="0" i="1" smtClean="0">
                        <a:solidFill>
                          <a:schemeClr val="accent2"/>
                        </a:solidFill>
                        <a:latin typeface="Cambria Math" panose="02040503050406030204" pitchFamily="18" charset="0"/>
                      </a:rPr>
                      <m:t>𝜋</m:t>
                    </m:r>
                    <m:r>
                      <a:rPr lang="en-CA" sz="2400" b="0" i="1" smtClean="0">
                        <a:solidFill>
                          <a:schemeClr val="accent2"/>
                        </a:solidFill>
                        <a:latin typeface="Cambria Math" panose="02040503050406030204" pitchFamily="18" charset="0"/>
                      </a:rPr>
                      <m:t>𝑓</m:t>
                    </m:r>
                  </m:oMath>
                </a14:m>
                <a:r>
                  <a:rPr lang="en-CA" sz="2400" dirty="0" smtClean="0">
                    <a:solidFill>
                      <a:schemeClr val="accent2"/>
                    </a:solidFill>
                  </a:rPr>
                  <a:t>. So equation (21-5) becomes</a:t>
                </a:r>
                <a:endParaRPr lang="en-CA" sz="2400" dirty="0">
                  <a:solidFill>
                    <a:schemeClr val="accent2"/>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685800" y="5167200"/>
                <a:ext cx="7924800" cy="461665"/>
              </a:xfrm>
              <a:prstGeom prst="rect">
                <a:avLst/>
              </a:prstGeom>
              <a:blipFill>
                <a:blip r:embed="rId3"/>
                <a:stretch>
                  <a:fillRect l="-1231" t="-10667" b="-30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730534" y="5877270"/>
                <a:ext cx="3682931"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CA" sz="2800" i="1" smtClean="0">
                          <a:latin typeface="Cambria Math" panose="02040503050406030204" pitchFamily="18" charset="0"/>
                          <a:ea typeface="Cambria Math" panose="02040503050406030204" pitchFamily="18" charset="0"/>
                        </a:rPr>
                        <m:t>ℰ</m:t>
                      </m:r>
                      <m:r>
                        <a:rPr lang="en-CA" sz="2800" b="0" i="1" smtClean="0">
                          <a:latin typeface="Cambria Math" panose="02040503050406030204" pitchFamily="18" charset="0"/>
                          <a:ea typeface="Cambria Math" panose="02040503050406030204" pitchFamily="18" charset="0"/>
                        </a:rPr>
                        <m:t>=2</m:t>
                      </m:r>
                      <m:r>
                        <a:rPr lang="en-CA" sz="2800" b="0" i="1" smtClean="0">
                          <a:latin typeface="Cambria Math" panose="02040503050406030204" pitchFamily="18" charset="0"/>
                          <a:ea typeface="Cambria Math" panose="02040503050406030204" pitchFamily="18" charset="0"/>
                        </a:rPr>
                        <m:t>𝜋</m:t>
                      </m:r>
                      <m:r>
                        <a:rPr lang="en-CA" sz="2800" b="0" i="1" smtClean="0">
                          <a:latin typeface="Cambria Math" panose="02040503050406030204" pitchFamily="18" charset="0"/>
                          <a:ea typeface="Cambria Math" panose="02040503050406030204" pitchFamily="18" charset="0"/>
                        </a:rPr>
                        <m:t>𝑁𝐵𝐴𝑓</m:t>
                      </m:r>
                      <m:func>
                        <m:funcPr>
                          <m:ctrlPr>
                            <a:rPr lang="en-CA" sz="2800" b="0" i="1" smtClean="0">
                              <a:latin typeface="Cambria Math" panose="02040503050406030204" pitchFamily="18" charset="0"/>
                              <a:ea typeface="Cambria Math" panose="02040503050406030204" pitchFamily="18" charset="0"/>
                            </a:rPr>
                          </m:ctrlPr>
                        </m:funcPr>
                        <m:fName>
                          <m:r>
                            <m:rPr>
                              <m:sty m:val="p"/>
                            </m:rPr>
                            <a:rPr lang="en-CA" sz="2800" b="0" i="0" smtClean="0">
                              <a:latin typeface="Cambria Math" panose="02040503050406030204" pitchFamily="18" charset="0"/>
                              <a:ea typeface="Cambria Math" panose="02040503050406030204" pitchFamily="18" charset="0"/>
                            </a:rPr>
                            <m:t>sin</m:t>
                          </m:r>
                        </m:fName>
                        <m:e>
                          <m:d>
                            <m:dPr>
                              <m:ctrlPr>
                                <a:rPr lang="en-CA" sz="2800" b="0" i="1" smtClean="0">
                                  <a:latin typeface="Cambria Math" panose="02040503050406030204" pitchFamily="18" charset="0"/>
                                  <a:ea typeface="Cambria Math" panose="02040503050406030204" pitchFamily="18" charset="0"/>
                                </a:rPr>
                              </m:ctrlPr>
                            </m:dPr>
                            <m:e>
                              <m:r>
                                <a:rPr lang="en-CA" sz="2800" b="0" i="1" smtClean="0">
                                  <a:latin typeface="Cambria Math" panose="02040503050406030204" pitchFamily="18" charset="0"/>
                                  <a:ea typeface="Cambria Math" panose="02040503050406030204" pitchFamily="18" charset="0"/>
                                </a:rPr>
                                <m:t>2</m:t>
                              </m:r>
                              <m:r>
                                <a:rPr lang="en-CA" sz="2800" b="0" i="1" smtClean="0">
                                  <a:latin typeface="Cambria Math" panose="02040503050406030204" pitchFamily="18" charset="0"/>
                                  <a:ea typeface="Cambria Math" panose="02040503050406030204" pitchFamily="18" charset="0"/>
                                </a:rPr>
                                <m:t>𝜋</m:t>
                              </m:r>
                              <m:r>
                                <a:rPr lang="en-CA" sz="2800" b="0" i="1" smtClean="0">
                                  <a:latin typeface="Cambria Math" panose="02040503050406030204" pitchFamily="18" charset="0"/>
                                  <a:ea typeface="Cambria Math" panose="02040503050406030204" pitchFamily="18" charset="0"/>
                                </a:rPr>
                                <m:t>𝑓𝑡</m:t>
                              </m:r>
                            </m:e>
                          </m:d>
                        </m:e>
                      </m:func>
                    </m:oMath>
                  </m:oMathPara>
                </a14:m>
                <a:endParaRPr lang="en-CA" sz="2800" dirty="0"/>
              </a:p>
            </p:txBody>
          </p:sp>
        </mc:Choice>
        <mc:Fallback>
          <p:sp>
            <p:nvSpPr>
              <p:cNvPr id="4" name="TextBox 3"/>
              <p:cNvSpPr txBox="1">
                <a:spLocks noRot="1" noChangeAspect="1" noMove="1" noResize="1" noEditPoints="1" noAdjustHandles="1" noChangeArrowheads="1" noChangeShapeType="1" noTextEdit="1"/>
              </p:cNvSpPr>
              <p:nvPr/>
            </p:nvSpPr>
            <p:spPr>
              <a:xfrm>
                <a:off x="2730534" y="5877270"/>
                <a:ext cx="3682931" cy="430887"/>
              </a:xfrm>
              <a:prstGeom prst="rect">
                <a:avLst/>
              </a:prstGeom>
              <a:blipFill>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74705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21.6 Back EMF and Counter Torque; Eddy Currents</a:t>
            </a:r>
          </a:p>
        </p:txBody>
      </p:sp>
      <p:sp>
        <p:nvSpPr>
          <p:cNvPr id="31747" name="Text Box 3"/>
          <p:cNvSpPr txBox="1">
            <a:spLocks noChangeArrowheads="1"/>
          </p:cNvSpPr>
          <p:nvPr/>
        </p:nvSpPr>
        <p:spPr bwMode="auto">
          <a:xfrm>
            <a:off x="678632" y="1512598"/>
            <a:ext cx="77768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fontAlgn="base">
              <a:spcBef>
                <a:spcPct val="0"/>
              </a:spcBef>
              <a:spcAft>
                <a:spcPts val="1000"/>
              </a:spcAft>
            </a:pPr>
            <a:r>
              <a:rPr lang="en-US" altLang="en-US" sz="2400" dirty="0" smtClean="0">
                <a:solidFill>
                  <a:schemeClr val="accent2"/>
                </a:solidFill>
              </a:rPr>
              <a:t>Electric motors are coils of wire rotating in a magnetic field. When wires are rotated in a magnetic field an electric potential is generated. The induced </a:t>
            </a:r>
            <a:r>
              <a:rPr lang="en-US" altLang="en-US" sz="2400" dirty="0" err="1" smtClean="0">
                <a:solidFill>
                  <a:schemeClr val="accent2"/>
                </a:solidFill>
              </a:rPr>
              <a:t>emf</a:t>
            </a:r>
            <a:r>
              <a:rPr lang="en-US" altLang="en-US" sz="2400" dirty="0" smtClean="0">
                <a:solidFill>
                  <a:schemeClr val="accent2"/>
                </a:solidFill>
              </a:rPr>
              <a:t> works in the opposite direction by Lenz’s law. </a:t>
            </a:r>
          </a:p>
        </p:txBody>
      </p:sp>
      <mc:AlternateContent xmlns:mc="http://schemas.openxmlformats.org/markup-compatibility/2006">
        <mc:Choice xmlns:a14="http://schemas.microsoft.com/office/drawing/2010/main" Requires="a14">
          <p:sp>
            <p:nvSpPr>
              <p:cNvPr id="2" name="TextBox 1"/>
              <p:cNvSpPr txBox="1"/>
              <p:nvPr/>
            </p:nvSpPr>
            <p:spPr>
              <a:xfrm>
                <a:off x="2385055" y="4494922"/>
                <a:ext cx="4380430" cy="53040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ea typeface="Cambria Math" panose="02040503050406030204" pitchFamily="18" charset="0"/>
                            </a:rPr>
                          </m:ctrlPr>
                        </m:sSubPr>
                        <m:e>
                          <m:r>
                            <a:rPr lang="en-CA" sz="3200" i="1" smtClean="0">
                              <a:latin typeface="Cambria Math" panose="02040503050406030204" pitchFamily="18" charset="0"/>
                              <a:ea typeface="Cambria Math" panose="02040503050406030204" pitchFamily="18" charset="0"/>
                            </a:rPr>
                            <m:t>ℰ</m:t>
                          </m:r>
                        </m:e>
                        <m:sub>
                          <m:r>
                            <a:rPr lang="en-CA" sz="3200" b="0" i="1" smtClean="0">
                              <a:latin typeface="Cambria Math" panose="02040503050406030204" pitchFamily="18" charset="0"/>
                              <a:ea typeface="Cambria Math" panose="02040503050406030204" pitchFamily="18" charset="0"/>
                            </a:rPr>
                            <m:t>𝑎𝑝𝑝𝑙𝑖𝑒𝑑</m:t>
                          </m:r>
                        </m:sub>
                      </m:sSub>
                      <m:r>
                        <a:rPr lang="en-CA" sz="3200" b="0" i="1" smtClean="0">
                          <a:latin typeface="Cambria Math" panose="02040503050406030204" pitchFamily="18" charset="0"/>
                          <a:ea typeface="Cambria Math" panose="02040503050406030204" pitchFamily="18" charset="0"/>
                        </a:rPr>
                        <m:t>−</m:t>
                      </m:r>
                      <m:sSub>
                        <m:sSubPr>
                          <m:ctrlPr>
                            <a:rPr lang="en-CA" sz="3200" b="0" i="1" smtClean="0">
                              <a:latin typeface="Cambria Math" panose="02040503050406030204" pitchFamily="18" charset="0"/>
                              <a:ea typeface="Cambria Math" panose="02040503050406030204" pitchFamily="18" charset="0"/>
                            </a:rPr>
                          </m:ctrlPr>
                        </m:sSubPr>
                        <m:e>
                          <m:r>
                            <a:rPr lang="en-CA" sz="3200" b="0" i="1" smtClean="0">
                              <a:latin typeface="Cambria Math" panose="02040503050406030204" pitchFamily="18" charset="0"/>
                              <a:ea typeface="Cambria Math" panose="02040503050406030204" pitchFamily="18" charset="0"/>
                            </a:rPr>
                            <m:t>ℰ</m:t>
                          </m:r>
                        </m:e>
                        <m:sub>
                          <m:r>
                            <a:rPr lang="en-CA" sz="3200" b="0" i="1" smtClean="0">
                              <a:latin typeface="Cambria Math" panose="02040503050406030204" pitchFamily="18" charset="0"/>
                              <a:ea typeface="Cambria Math" panose="02040503050406030204" pitchFamily="18" charset="0"/>
                            </a:rPr>
                            <m:t>𝑖𝑛𝑑𝑢𝑐𝑒𝑑</m:t>
                          </m:r>
                        </m:sub>
                      </m:sSub>
                      <m:r>
                        <a:rPr lang="en-CA" sz="3200" b="0" i="1" smtClean="0">
                          <a:latin typeface="Cambria Math" panose="02040503050406030204" pitchFamily="18" charset="0"/>
                          <a:ea typeface="Cambria Math" panose="02040503050406030204" pitchFamily="18" charset="0"/>
                        </a:rPr>
                        <m:t>=</m:t>
                      </m:r>
                      <m:r>
                        <a:rPr lang="en-CA" sz="3200" b="0" i="1" smtClean="0">
                          <a:latin typeface="Cambria Math" panose="02040503050406030204" pitchFamily="18" charset="0"/>
                          <a:ea typeface="Cambria Math" panose="02040503050406030204" pitchFamily="18" charset="0"/>
                        </a:rPr>
                        <m:t>𝐼𝑅</m:t>
                      </m:r>
                    </m:oMath>
                  </m:oMathPara>
                </a14:m>
                <a:endParaRPr lang="en-CA" sz="3200" dirty="0"/>
              </a:p>
            </p:txBody>
          </p:sp>
        </mc:Choice>
        <mc:Fallback>
          <p:sp>
            <p:nvSpPr>
              <p:cNvPr id="2" name="TextBox 1"/>
              <p:cNvSpPr txBox="1">
                <a:spLocks noRot="1" noChangeAspect="1" noMove="1" noResize="1" noEditPoints="1" noAdjustHandles="1" noChangeArrowheads="1" noChangeShapeType="1" noTextEdit="1"/>
              </p:cNvSpPr>
              <p:nvPr/>
            </p:nvSpPr>
            <p:spPr>
              <a:xfrm>
                <a:off x="2385055" y="4494922"/>
                <a:ext cx="4380430" cy="530402"/>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686838" y="5313593"/>
                <a:ext cx="7776864" cy="1228863"/>
              </a:xfrm>
              <a:prstGeom prst="rect">
                <a:avLst/>
              </a:prstGeom>
              <a:noFill/>
            </p:spPr>
            <p:txBody>
              <a:bodyPr wrap="square" rtlCol="0">
                <a:spAutoFit/>
              </a:bodyPr>
              <a:lstStyle/>
              <a:p>
                <a:r>
                  <a:rPr lang="en-CA" sz="2400" dirty="0" smtClean="0">
                    <a:solidFill>
                      <a:schemeClr val="accent2"/>
                    </a:solidFill>
                  </a:rPr>
                  <a:t>Where </a:t>
                </a:r>
                <a14:m>
                  <m:oMath xmlns:m="http://schemas.openxmlformats.org/officeDocument/2006/math">
                    <m:sSub>
                      <m:sSubPr>
                        <m:ctrlPr>
                          <a:rPr lang="en-CA" sz="2400" i="1">
                            <a:solidFill>
                              <a:schemeClr val="accent2"/>
                            </a:solidFill>
                            <a:latin typeface="Cambria Math" panose="02040503050406030204" pitchFamily="18" charset="0"/>
                            <a:ea typeface="Cambria Math" panose="02040503050406030204" pitchFamily="18" charset="0"/>
                          </a:rPr>
                        </m:ctrlPr>
                      </m:sSubPr>
                      <m:e>
                        <m:r>
                          <a:rPr lang="en-CA" sz="2400" i="1">
                            <a:solidFill>
                              <a:schemeClr val="accent2"/>
                            </a:solidFill>
                            <a:latin typeface="Cambria Math" panose="02040503050406030204" pitchFamily="18" charset="0"/>
                            <a:ea typeface="Cambria Math" panose="02040503050406030204" pitchFamily="18" charset="0"/>
                          </a:rPr>
                          <m:t>ℰ</m:t>
                        </m:r>
                      </m:e>
                      <m:sub>
                        <m:r>
                          <a:rPr lang="en-CA" sz="2400" i="1">
                            <a:solidFill>
                              <a:schemeClr val="accent2"/>
                            </a:solidFill>
                            <a:latin typeface="Cambria Math" panose="02040503050406030204" pitchFamily="18" charset="0"/>
                            <a:ea typeface="Cambria Math" panose="02040503050406030204" pitchFamily="18" charset="0"/>
                          </a:rPr>
                          <m:t>𝑎𝑝𝑝𝑙𝑖𝑒𝑑</m:t>
                        </m:r>
                      </m:sub>
                    </m:sSub>
                  </m:oMath>
                </a14:m>
                <a:r>
                  <a:rPr lang="en-CA" sz="2400" dirty="0" smtClean="0">
                    <a:solidFill>
                      <a:schemeClr val="accent2"/>
                    </a:solidFill>
                  </a:rPr>
                  <a:t> is the source </a:t>
                </a:r>
                <a:r>
                  <a:rPr lang="en-CA" sz="2400" dirty="0" err="1" smtClean="0">
                    <a:solidFill>
                      <a:schemeClr val="accent2"/>
                    </a:solidFill>
                  </a:rPr>
                  <a:t>emf</a:t>
                </a:r>
                <a:r>
                  <a:rPr lang="en-CA" sz="2400" dirty="0" smtClean="0">
                    <a:solidFill>
                      <a:schemeClr val="accent2"/>
                    </a:solidFill>
                  </a:rPr>
                  <a:t>,  </a:t>
                </a:r>
                <a14:m>
                  <m:oMath xmlns:m="http://schemas.openxmlformats.org/officeDocument/2006/math">
                    <m:sSub>
                      <m:sSubPr>
                        <m:ctrlPr>
                          <a:rPr lang="en-CA" sz="2400" i="1">
                            <a:solidFill>
                              <a:schemeClr val="accent2"/>
                            </a:solidFill>
                            <a:latin typeface="Cambria Math" panose="02040503050406030204" pitchFamily="18" charset="0"/>
                            <a:ea typeface="Cambria Math" panose="02040503050406030204" pitchFamily="18" charset="0"/>
                          </a:rPr>
                        </m:ctrlPr>
                      </m:sSubPr>
                      <m:e>
                        <m:r>
                          <a:rPr lang="en-CA" sz="2400" i="1">
                            <a:solidFill>
                              <a:schemeClr val="accent2"/>
                            </a:solidFill>
                            <a:latin typeface="Cambria Math" panose="02040503050406030204" pitchFamily="18" charset="0"/>
                            <a:ea typeface="Cambria Math" panose="02040503050406030204" pitchFamily="18" charset="0"/>
                          </a:rPr>
                          <m:t>ℰ</m:t>
                        </m:r>
                      </m:e>
                      <m:sub>
                        <m:r>
                          <a:rPr lang="en-CA" sz="2400" i="1">
                            <a:solidFill>
                              <a:schemeClr val="accent2"/>
                            </a:solidFill>
                            <a:latin typeface="Cambria Math" panose="02040503050406030204" pitchFamily="18" charset="0"/>
                            <a:ea typeface="Cambria Math" panose="02040503050406030204" pitchFamily="18" charset="0"/>
                          </a:rPr>
                          <m:t>𝑖𝑛𝑑𝑢𝑐𝑒𝑑</m:t>
                        </m:r>
                      </m:sub>
                    </m:sSub>
                  </m:oMath>
                </a14:m>
                <a:r>
                  <a:rPr lang="en-CA" sz="2400" dirty="0" smtClean="0">
                    <a:solidFill>
                      <a:schemeClr val="accent2"/>
                    </a:solidFill>
                  </a:rPr>
                  <a:t> is the back </a:t>
                </a:r>
                <a:r>
                  <a:rPr lang="en-CA" sz="2400" dirty="0" err="1" smtClean="0">
                    <a:solidFill>
                      <a:schemeClr val="accent2"/>
                    </a:solidFill>
                  </a:rPr>
                  <a:t>emf</a:t>
                </a:r>
                <a:r>
                  <a:rPr lang="en-CA" sz="2400" dirty="0" smtClean="0">
                    <a:solidFill>
                      <a:schemeClr val="accent2"/>
                    </a:solidFill>
                  </a:rPr>
                  <a:t>, </a:t>
                </a:r>
                <a14:m>
                  <m:oMath xmlns:m="http://schemas.openxmlformats.org/officeDocument/2006/math">
                    <m:r>
                      <a:rPr lang="en-CA" sz="2400" b="0" i="1" smtClean="0">
                        <a:solidFill>
                          <a:schemeClr val="accent2"/>
                        </a:solidFill>
                        <a:latin typeface="Cambria Math" panose="02040503050406030204" pitchFamily="18" charset="0"/>
                      </a:rPr>
                      <m:t>𝐼</m:t>
                    </m:r>
                  </m:oMath>
                </a14:m>
                <a:r>
                  <a:rPr lang="en-CA" sz="2400" dirty="0" smtClean="0">
                    <a:solidFill>
                      <a:schemeClr val="accent2"/>
                    </a:solidFill>
                  </a:rPr>
                  <a:t> is the current through the motor, and </a:t>
                </a:r>
                <a14:m>
                  <m:oMath xmlns:m="http://schemas.openxmlformats.org/officeDocument/2006/math">
                    <m:r>
                      <a:rPr lang="en-CA" sz="2400" b="0" i="1" smtClean="0">
                        <a:solidFill>
                          <a:schemeClr val="accent2"/>
                        </a:solidFill>
                        <a:latin typeface="Cambria Math" panose="02040503050406030204" pitchFamily="18" charset="0"/>
                      </a:rPr>
                      <m:t>𝑅</m:t>
                    </m:r>
                  </m:oMath>
                </a14:m>
                <a:r>
                  <a:rPr lang="en-CA" sz="2400" dirty="0" smtClean="0">
                    <a:solidFill>
                      <a:schemeClr val="accent2"/>
                    </a:solidFill>
                  </a:rPr>
                  <a:t> is the resistance of the armature </a:t>
                </a:r>
                <a:endParaRPr lang="en-CA" sz="2400" dirty="0">
                  <a:solidFill>
                    <a:schemeClr val="accent2"/>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686838" y="5313593"/>
                <a:ext cx="7776864" cy="1228863"/>
              </a:xfrm>
              <a:prstGeom prst="rect">
                <a:avLst/>
              </a:prstGeom>
              <a:blipFill>
                <a:blip r:embed="rId3"/>
                <a:stretch>
                  <a:fillRect l="-1255" t="-3483" b="-10448"/>
                </a:stretch>
              </a:blipFill>
            </p:spPr>
            <p:txBody>
              <a:bodyPr/>
              <a:lstStyle/>
              <a:p>
                <a:r>
                  <a:rPr lang="en-CA">
                    <a:noFill/>
                  </a:rPr>
                  <a:t> </a:t>
                </a:r>
              </a:p>
            </p:txBody>
          </p:sp>
        </mc:Fallback>
      </mc:AlternateContent>
      <p:sp>
        <p:nvSpPr>
          <p:cNvPr id="4" name="TextBox 3"/>
          <p:cNvSpPr txBox="1"/>
          <p:nvPr/>
        </p:nvSpPr>
        <p:spPr>
          <a:xfrm>
            <a:off x="686838" y="3375656"/>
            <a:ext cx="7776864" cy="830997"/>
          </a:xfrm>
          <a:prstGeom prst="rect">
            <a:avLst/>
          </a:prstGeom>
          <a:noFill/>
        </p:spPr>
        <p:txBody>
          <a:bodyPr wrap="square" rtlCol="0">
            <a:spAutoFit/>
          </a:bodyPr>
          <a:lstStyle/>
          <a:p>
            <a:pPr lvl="0"/>
            <a:r>
              <a:rPr lang="en-US" altLang="en-US" sz="2400" dirty="0">
                <a:solidFill>
                  <a:schemeClr val="accent2"/>
                </a:solidFill>
              </a:rPr>
              <a:t>This is called back </a:t>
            </a:r>
            <a:r>
              <a:rPr lang="en-US" altLang="en-US" sz="2400" dirty="0" err="1">
                <a:solidFill>
                  <a:schemeClr val="accent2"/>
                </a:solidFill>
              </a:rPr>
              <a:t>emf</a:t>
            </a:r>
            <a:r>
              <a:rPr lang="en-US" altLang="en-US" sz="2400" dirty="0">
                <a:solidFill>
                  <a:schemeClr val="accent2"/>
                </a:solidFill>
              </a:rPr>
              <a:t> or counter </a:t>
            </a:r>
            <a:r>
              <a:rPr lang="en-US" altLang="en-US" sz="2400" dirty="0" err="1">
                <a:solidFill>
                  <a:schemeClr val="accent2"/>
                </a:solidFill>
              </a:rPr>
              <a:t>emf</a:t>
            </a:r>
            <a:r>
              <a:rPr lang="en-US" altLang="en-US" sz="2400" dirty="0">
                <a:solidFill>
                  <a:schemeClr val="accent2"/>
                </a:solidFill>
              </a:rPr>
              <a:t>, and it always works against the applied </a:t>
            </a:r>
            <a:r>
              <a:rPr lang="en-US" altLang="en-US" sz="2400" dirty="0" err="1">
                <a:solidFill>
                  <a:schemeClr val="accent2"/>
                </a:solidFill>
              </a:rPr>
              <a:t>emf</a:t>
            </a:r>
            <a:r>
              <a:rPr lang="en-US" altLang="en-US" sz="2400" dirty="0" smtClean="0">
                <a:solidFill>
                  <a:schemeClr val="accent2"/>
                </a:solidFill>
              </a:rPr>
              <a:t>.</a:t>
            </a:r>
            <a:endParaRPr lang="en-US" sz="2400" dirty="0">
              <a:solidFill>
                <a:schemeClr val="accent2"/>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33135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1524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accent2"/>
                </a:solidFill>
              </a:rPr>
              <a:t>21.6 Back EMF and Counter Torque; Eddy Currents</a:t>
            </a:r>
          </a:p>
        </p:txBody>
      </p:sp>
      <p:sp>
        <p:nvSpPr>
          <p:cNvPr id="31747" name="Text Box 3"/>
          <p:cNvSpPr txBox="1">
            <a:spLocks noChangeArrowheads="1"/>
          </p:cNvSpPr>
          <p:nvPr/>
        </p:nvSpPr>
        <p:spPr bwMode="auto">
          <a:xfrm>
            <a:off x="457200" y="1371600"/>
            <a:ext cx="8077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solidFill>
                  <a:schemeClr val="accent2"/>
                </a:solidFill>
              </a:rPr>
              <a:t>An electric motor turns </a:t>
            </a:r>
            <a:r>
              <a:rPr lang="en-US" altLang="en-US" sz="2400" dirty="0">
                <a:solidFill>
                  <a:schemeClr val="accent2"/>
                </a:solidFill>
              </a:rPr>
              <a:t>because there is a torque on it due to the current. T</a:t>
            </a:r>
            <a:r>
              <a:rPr lang="en-US" altLang="en-US" sz="2400" dirty="0" smtClean="0">
                <a:solidFill>
                  <a:schemeClr val="accent2"/>
                </a:solidFill>
              </a:rPr>
              <a:t>he </a:t>
            </a:r>
            <a:r>
              <a:rPr lang="en-US" altLang="en-US" sz="2400" dirty="0">
                <a:solidFill>
                  <a:schemeClr val="accent2"/>
                </a:solidFill>
              </a:rPr>
              <a:t>motor </a:t>
            </a:r>
            <a:r>
              <a:rPr lang="en-US" altLang="en-US" sz="2400" dirty="0" smtClean="0">
                <a:solidFill>
                  <a:schemeClr val="accent2"/>
                </a:solidFill>
              </a:rPr>
              <a:t>would </a:t>
            </a:r>
            <a:r>
              <a:rPr lang="en-US" altLang="en-US" sz="2400" dirty="0">
                <a:solidFill>
                  <a:schemeClr val="accent2"/>
                </a:solidFill>
              </a:rPr>
              <a:t>accelerate unless there is some sort of drag torque.</a:t>
            </a:r>
          </a:p>
        </p:txBody>
      </p:sp>
      <p:pic>
        <p:nvPicPr>
          <p:cNvPr id="31748" name="Picture 4" descr="21_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996952"/>
            <a:ext cx="4032126" cy="3381216"/>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457200" y="2724329"/>
            <a:ext cx="419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solidFill>
                  <a:schemeClr val="accent2"/>
                </a:solidFill>
              </a:rPr>
              <a:t>The </a:t>
            </a:r>
            <a:r>
              <a:rPr lang="en-US" altLang="en-US" sz="2400" dirty="0">
                <a:solidFill>
                  <a:schemeClr val="accent2"/>
                </a:solidFill>
              </a:rPr>
              <a:t>drag torque </a:t>
            </a:r>
            <a:r>
              <a:rPr lang="en-US" altLang="en-US" sz="2400" dirty="0" smtClean="0">
                <a:solidFill>
                  <a:schemeClr val="accent2"/>
                </a:solidFill>
              </a:rPr>
              <a:t>in this case </a:t>
            </a:r>
            <a:r>
              <a:rPr lang="en-US" altLang="en-US" sz="2400" dirty="0">
                <a:solidFill>
                  <a:schemeClr val="accent2"/>
                </a:solidFill>
              </a:rPr>
              <a:t>is due to the induced </a:t>
            </a:r>
            <a:r>
              <a:rPr lang="en-US" altLang="en-US" sz="2400" dirty="0" smtClean="0">
                <a:solidFill>
                  <a:schemeClr val="accent2"/>
                </a:solidFill>
              </a:rPr>
              <a:t>back </a:t>
            </a:r>
            <a:r>
              <a:rPr lang="en-US" altLang="en-US" sz="2400" dirty="0" err="1" smtClean="0">
                <a:solidFill>
                  <a:schemeClr val="accent2"/>
                </a:solidFill>
              </a:rPr>
              <a:t>emf</a:t>
            </a:r>
            <a:r>
              <a:rPr lang="en-US" altLang="en-US" sz="2400" dirty="0" smtClean="0">
                <a:solidFill>
                  <a:schemeClr val="accent2"/>
                </a:solidFill>
              </a:rPr>
              <a:t>.</a:t>
            </a:r>
            <a:endParaRPr lang="en-US" altLang="en-US" sz="2400" dirty="0"/>
          </a:p>
        </p:txBody>
      </p:sp>
    </p:spTree>
    <p:extLst>
      <p:ext uri="{BB962C8B-B14F-4D97-AF65-F5344CB8AC3E}">
        <p14:creationId xmlns:p14="http://schemas.microsoft.com/office/powerpoint/2010/main" val="4140427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498</Words>
  <Application>Microsoft Office PowerPoint</Application>
  <PresentationFormat>On-screen Show (4:3)</PresentationFormat>
  <Paragraphs>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Back EMF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EMF</dc:title>
  <dc:creator>Hansen</dc:creator>
  <cp:lastModifiedBy>Windows User</cp:lastModifiedBy>
  <cp:revision>64</cp:revision>
  <dcterms:created xsi:type="dcterms:W3CDTF">2008-01-07T02:37:13Z</dcterms:created>
  <dcterms:modified xsi:type="dcterms:W3CDTF">2018-06-05T23:45:47Z</dcterms:modified>
</cp:coreProperties>
</file>