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62" r:id="rId1"/>
  </p:sldMasterIdLst>
  <p:sldIdLst>
    <p:sldId id="262" r:id="rId2"/>
    <p:sldId id="257" r:id="rId3"/>
    <p:sldId id="263" r:id="rId4"/>
    <p:sldId id="258" r:id="rId5"/>
    <p:sldId id="259" r:id="rId6"/>
    <p:sldId id="264" r:id="rId7"/>
    <p:sldId id="265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D99EB7E-210B-47E4-A266-25438AD2FE88}" type="datetimeFigureOut">
              <a:rPr lang="en-CA" smtClean="0"/>
              <a:t>2018-05-28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012E-0D0D-4B57-B93A-C156874E0552}" type="slidenum">
              <a:rPr lang="en-CA" smtClean="0"/>
              <a:t>‹#›</a:t>
            </a:fld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5155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EB7E-210B-47E4-A266-25438AD2FE88}" type="datetimeFigureOut">
              <a:rPr lang="en-CA" smtClean="0"/>
              <a:t>2018-05-28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012E-0D0D-4B57-B93A-C156874E05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4296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EB7E-210B-47E4-A266-25438AD2FE88}" type="datetimeFigureOut">
              <a:rPr lang="en-CA" smtClean="0"/>
              <a:t>2018-05-28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012E-0D0D-4B57-B93A-C156874E0552}" type="slidenum">
              <a:rPr lang="en-CA" smtClean="0"/>
              <a:t>‹#›</a:t>
            </a:fld>
            <a:endParaRPr lang="en-CA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8908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EB7E-210B-47E4-A266-25438AD2FE88}" type="datetimeFigureOut">
              <a:rPr lang="en-CA" smtClean="0"/>
              <a:t>2018-05-28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012E-0D0D-4B57-B93A-C156874E05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1042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EB7E-210B-47E4-A266-25438AD2FE88}" type="datetimeFigureOut">
              <a:rPr lang="en-CA" smtClean="0"/>
              <a:t>2018-05-28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012E-0D0D-4B57-B93A-C156874E0552}" type="slidenum">
              <a:rPr lang="en-CA" smtClean="0"/>
              <a:t>‹#›</a:t>
            </a:fld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13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EB7E-210B-47E4-A266-25438AD2FE88}" type="datetimeFigureOut">
              <a:rPr lang="en-CA" smtClean="0"/>
              <a:t>2018-05-28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012E-0D0D-4B57-B93A-C156874E05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8037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EB7E-210B-47E4-A266-25438AD2FE88}" type="datetimeFigureOut">
              <a:rPr lang="en-CA" smtClean="0"/>
              <a:t>2018-05-28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012E-0D0D-4B57-B93A-C156874E05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46679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EB7E-210B-47E4-A266-25438AD2FE88}" type="datetimeFigureOut">
              <a:rPr lang="en-CA" smtClean="0"/>
              <a:t>2018-05-28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012E-0D0D-4B57-B93A-C156874E05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151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EB7E-210B-47E4-A266-25438AD2FE88}" type="datetimeFigureOut">
              <a:rPr lang="en-CA" smtClean="0"/>
              <a:t>2018-05-28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012E-0D0D-4B57-B93A-C156874E05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33167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EB7E-210B-47E4-A266-25438AD2FE88}" type="datetimeFigureOut">
              <a:rPr lang="en-CA" smtClean="0"/>
              <a:t>2018-05-28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012E-0D0D-4B57-B93A-C156874E05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96177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EB7E-210B-47E4-A266-25438AD2FE88}" type="datetimeFigureOut">
              <a:rPr lang="en-CA" smtClean="0"/>
              <a:t>2018-05-28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012E-0D0D-4B57-B93A-C156874E0552}" type="slidenum">
              <a:rPr lang="en-CA" smtClean="0"/>
              <a:t>‹#›</a:t>
            </a:fld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316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D99EB7E-210B-47E4-A266-25438AD2FE88}" type="datetimeFigureOut">
              <a:rPr lang="en-CA" smtClean="0"/>
              <a:t>2018-05-28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3CD012E-0D0D-4B57-B93A-C156874E0552}" type="slidenum">
              <a:rPr lang="en-CA" smtClean="0"/>
              <a:t>‹#›</a:t>
            </a:fld>
            <a:endParaRPr lang="en-CA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46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3" r:id="rId1"/>
    <p:sldLayoutId id="2147484364" r:id="rId2"/>
    <p:sldLayoutId id="2147484365" r:id="rId3"/>
    <p:sldLayoutId id="2147484366" r:id="rId4"/>
    <p:sldLayoutId id="2147484367" r:id="rId5"/>
    <p:sldLayoutId id="2147484368" r:id="rId6"/>
    <p:sldLayoutId id="2147484369" r:id="rId7"/>
    <p:sldLayoutId id="2147484370" r:id="rId8"/>
    <p:sldLayoutId id="2147484371" r:id="rId9"/>
    <p:sldLayoutId id="2147484372" r:id="rId10"/>
    <p:sldLayoutId id="214748437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Wires and Solenoids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64" y="2084832"/>
            <a:ext cx="60960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59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905000" y="152401"/>
            <a:ext cx="838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chemeClr val="accent2"/>
                </a:solidFill>
              </a:rPr>
              <a:t>20.5 Magnetic Field Due to a Long Straight Wire</a:t>
            </a:r>
            <a:endParaRPr lang="en-US" altLang="en-US" sz="3200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133600" y="1524000"/>
            <a:ext cx="7924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accent2"/>
                </a:solidFill>
              </a:rPr>
              <a:t>The field is inversely proportional to the distance from the wire: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43201"/>
            <a:ext cx="179070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5181600"/>
            <a:ext cx="41814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7620000" y="2971801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(20-6)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2286000" y="3886200"/>
            <a:ext cx="7924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accent2"/>
                </a:solidFill>
              </a:rPr>
              <a:t>The constant </a:t>
            </a:r>
            <a:r>
              <a:rPr lang="el-GR" altLang="en-US" sz="2400" i="1" dirty="0">
                <a:solidFill>
                  <a:schemeClr val="accent2"/>
                </a:solidFill>
                <a:cs typeface="Arial" panose="020B0604020202020204" pitchFamily="34" charset="0"/>
              </a:rPr>
              <a:t>μ</a:t>
            </a:r>
            <a:r>
              <a:rPr lang="en-US" altLang="en-US" sz="2400" baseline="-25000" dirty="0">
                <a:solidFill>
                  <a:schemeClr val="accent2"/>
                </a:solidFill>
                <a:cs typeface="Arial" panose="020B0604020202020204" pitchFamily="34" charset="0"/>
              </a:rPr>
              <a:t>0</a:t>
            </a:r>
            <a:r>
              <a:rPr lang="en-US" altLang="en-US" sz="2400" dirty="0">
                <a:solidFill>
                  <a:schemeClr val="accent2"/>
                </a:solidFill>
                <a:cs typeface="Arial" panose="020B0604020202020204" pitchFamily="34" charset="0"/>
              </a:rPr>
              <a:t> is called the permeability of free space, and has the value:</a:t>
            </a:r>
            <a:endParaRPr lang="el-GR" altLang="en-US" sz="2400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772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905000" y="152401"/>
            <a:ext cx="838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chemeClr val="accent2"/>
                </a:solidFill>
              </a:rPr>
              <a:t>20.5 Magnetic Field Due to a Long Straight Wire</a:t>
            </a:r>
            <a:endParaRPr lang="en-US" altLang="en-US" sz="32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133600" y="1524000"/>
            <a:ext cx="79248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smtClean="0">
                <a:solidFill>
                  <a:schemeClr val="accent2"/>
                </a:solidFill>
              </a:rPr>
              <a:t>Ex. 1)	Two parallel straight wires 10.0 cm apart carry currents 	in opposite directions. Current </a:t>
            </a:r>
            <a:r>
              <a:rPr lang="en-US" altLang="en-US" sz="2400" i="1" dirty="0" smtClean="0">
                <a:solidFill>
                  <a:schemeClr val="accent2"/>
                </a:solidFill>
              </a:rPr>
              <a:t>I</a:t>
            </a:r>
            <a:r>
              <a:rPr lang="en-US" altLang="en-US" sz="2400" baseline="-25000" dirty="0">
                <a:solidFill>
                  <a:schemeClr val="accent2"/>
                </a:solidFill>
              </a:rPr>
              <a:t>1</a:t>
            </a:r>
            <a:r>
              <a:rPr lang="en-US" altLang="en-US" sz="2400" dirty="0" smtClean="0">
                <a:solidFill>
                  <a:schemeClr val="accent2"/>
                </a:solidFill>
              </a:rPr>
              <a:t> = 5.0 A is out of the 	page and, current </a:t>
            </a:r>
            <a:r>
              <a:rPr lang="en-US" altLang="en-US" sz="2400" i="1" dirty="0" smtClean="0">
                <a:solidFill>
                  <a:schemeClr val="accent2"/>
                </a:solidFill>
              </a:rPr>
              <a:t>I</a:t>
            </a:r>
            <a:r>
              <a:rPr lang="en-US" altLang="en-US" sz="2400" baseline="-25000" dirty="0">
                <a:solidFill>
                  <a:schemeClr val="accent2"/>
                </a:solidFill>
              </a:rPr>
              <a:t>2</a:t>
            </a:r>
            <a:r>
              <a:rPr lang="en-US" altLang="en-US" sz="2400" dirty="0" smtClean="0">
                <a:solidFill>
                  <a:schemeClr val="accent2"/>
                </a:solidFill>
              </a:rPr>
              <a:t> = 7.0 A is into the page. 	Determine the magnitude and direction of the magnetic 	field halfway between the two wires. Remember </a:t>
            </a:r>
            <a:r>
              <a:rPr lang="en-US" altLang="en-US" sz="2400" b="1" dirty="0" smtClean="0">
                <a:solidFill>
                  <a:schemeClr val="accent2"/>
                </a:solidFill>
              </a:rPr>
              <a:t>B</a:t>
            </a:r>
            <a:r>
              <a:rPr lang="en-US" altLang="en-US" sz="2400" dirty="0" smtClean="0">
                <a:solidFill>
                  <a:schemeClr val="accent2"/>
                </a:solidFill>
              </a:rPr>
              <a:t> is a 	vector – the total field is the vector sum of the two fields 	at the midway point.</a:t>
            </a:r>
            <a:endParaRPr lang="en-US" alt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854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905000" y="1524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chemeClr val="accent2"/>
                </a:solidFill>
              </a:rPr>
              <a:t>20.6 Force between Two Parallel Wires</a:t>
            </a:r>
            <a:endParaRPr lang="en-US" altLang="en-US" sz="32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9699" name="Picture 3" descr="20_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1" y="762000"/>
            <a:ext cx="359251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752600" y="914401"/>
            <a:ext cx="533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accent2"/>
                </a:solidFill>
              </a:rPr>
              <a:t>The magnetic field produced at the position of wire 2 due to the current in wire 1 is: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62200"/>
            <a:ext cx="20574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676400" y="3581400"/>
            <a:ext cx="525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accent2"/>
                </a:solidFill>
              </a:rPr>
              <a:t>The force this field exerts on a length </a:t>
            </a:r>
            <a:r>
              <a:rPr lang="en-US" altLang="en-US" sz="2400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2400" baseline="-25000" dirty="0">
                <a:solidFill>
                  <a:schemeClr val="accent2"/>
                </a:solidFill>
              </a:rPr>
              <a:t>2</a:t>
            </a:r>
            <a:r>
              <a:rPr lang="en-US" altLang="en-US" sz="2400" dirty="0">
                <a:solidFill>
                  <a:schemeClr val="accent2"/>
                </a:solidFill>
              </a:rPr>
              <a:t> of wire 2 is:</a:t>
            </a:r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5029201"/>
            <a:ext cx="263842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715000" y="5334001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(20-7)</a:t>
            </a:r>
          </a:p>
        </p:txBody>
      </p:sp>
    </p:spTree>
    <p:extLst>
      <p:ext uri="{BB962C8B-B14F-4D97-AF65-F5344CB8AC3E}">
        <p14:creationId xmlns:p14="http://schemas.microsoft.com/office/powerpoint/2010/main" val="137970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905000" y="1524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chemeClr val="accent2"/>
                </a:solidFill>
              </a:rPr>
              <a:t>20.6 Force between Two Parallel Wires</a:t>
            </a:r>
            <a:endParaRPr lang="en-US" altLang="en-US" sz="3200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057400" y="1066800"/>
            <a:ext cx="807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accent2"/>
                </a:solidFill>
              </a:rPr>
              <a:t>Parallel currents attract; antiparallel currents repel</a:t>
            </a:r>
            <a:r>
              <a:rPr lang="en-US" altLang="en-US" sz="2400" dirty="0" smtClean="0">
                <a:solidFill>
                  <a:schemeClr val="accent2"/>
                </a:solidFill>
              </a:rPr>
              <a:t>. The right-hand rule shows this.</a:t>
            </a:r>
            <a:endParaRPr lang="en-US" altLang="en-US" sz="2400" dirty="0">
              <a:solidFill>
                <a:schemeClr val="accent2"/>
              </a:solidFill>
            </a:endParaRPr>
          </a:p>
        </p:txBody>
      </p:sp>
      <p:pic>
        <p:nvPicPr>
          <p:cNvPr id="28676" name="Picture 4" descr="20_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83" y="1771094"/>
            <a:ext cx="5181600" cy="476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251" y="2230262"/>
            <a:ext cx="4580164" cy="384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59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905000" y="152401"/>
            <a:ext cx="838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 smtClean="0">
                <a:solidFill>
                  <a:schemeClr val="accent2"/>
                </a:solidFill>
              </a:rPr>
              <a:t>20.6 Force between Two Parallel Wires</a:t>
            </a:r>
            <a:endParaRPr lang="en-US" altLang="en-US" sz="3200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133600" y="1524000"/>
            <a:ext cx="7924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smtClean="0">
                <a:solidFill>
                  <a:schemeClr val="accent2"/>
                </a:solidFill>
              </a:rPr>
              <a:t>Ex. 2)	Two wires of a 2.0 m long appliance cord are 3.0 mm 	apart and carry a current of 8.0 A dc. Calculate the 	force one wire exerts on the other.</a:t>
            </a:r>
            <a:endParaRPr lang="en-US" alt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28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905000" y="152401"/>
            <a:ext cx="838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 smtClean="0">
                <a:solidFill>
                  <a:schemeClr val="accent2"/>
                </a:solidFill>
              </a:rPr>
              <a:t>20.6 Force between Two Parallel Wires</a:t>
            </a:r>
            <a:endParaRPr lang="en-US" altLang="en-US" sz="3200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133600" y="1524000"/>
            <a:ext cx="7924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smtClean="0">
                <a:solidFill>
                  <a:schemeClr val="accent2"/>
                </a:solidFill>
              </a:rPr>
              <a:t>Ex. 3)	A suspended horizontal wire carries a current </a:t>
            </a:r>
            <a:r>
              <a:rPr lang="en-US" altLang="en-US" sz="2400" i="1" dirty="0" smtClean="0">
                <a:solidFill>
                  <a:schemeClr val="accent2"/>
                </a:solidFill>
              </a:rPr>
              <a:t>I</a:t>
            </a:r>
            <a:r>
              <a:rPr lang="en-US" altLang="en-US" sz="2400" baseline="-25000" dirty="0" smtClean="0">
                <a:solidFill>
                  <a:schemeClr val="accent2"/>
                </a:solidFill>
              </a:rPr>
              <a:t>1</a:t>
            </a:r>
            <a:r>
              <a:rPr lang="en-US" altLang="en-US" sz="2400" dirty="0" smtClean="0">
                <a:solidFill>
                  <a:schemeClr val="accent2"/>
                </a:solidFill>
              </a:rPr>
              <a:t> = 80 A 	dc. A second parallel wire 20 cm below it must carry 	how much current </a:t>
            </a:r>
            <a:r>
              <a:rPr lang="en-US" altLang="en-US" sz="2400" i="1" dirty="0" smtClean="0">
                <a:solidFill>
                  <a:schemeClr val="accent2"/>
                </a:solidFill>
              </a:rPr>
              <a:t>I</a:t>
            </a:r>
            <a:r>
              <a:rPr lang="en-US" altLang="en-US" sz="2400" baseline="-25000" dirty="0" smtClean="0">
                <a:solidFill>
                  <a:schemeClr val="accent2"/>
                </a:solidFill>
              </a:rPr>
              <a:t>2</a:t>
            </a:r>
            <a:r>
              <a:rPr lang="en-US" altLang="en-US" sz="2400" dirty="0" smtClean="0">
                <a:solidFill>
                  <a:schemeClr val="accent2"/>
                </a:solidFill>
              </a:rPr>
              <a:t> so that it doesn’t fall due to 	gravity? The lower wire has a linear density of 0.12 	g/m.</a:t>
            </a:r>
            <a:endParaRPr lang="en-US" alt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911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905000" y="1524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chemeClr val="accent2"/>
                </a:solidFill>
              </a:rPr>
              <a:t>20.7 Solenoids and Electromagnets</a:t>
            </a:r>
            <a:endParaRPr lang="en-US" altLang="en-US" sz="32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133600" y="990601"/>
            <a:ext cx="807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accent2"/>
                </a:solidFill>
              </a:rPr>
              <a:t>A solenoid is a long coil of wire. If it is tightly wrapped, the magnetic field in its interior is almost uniform:</a:t>
            </a:r>
          </a:p>
        </p:txBody>
      </p:sp>
      <p:pic>
        <p:nvPicPr>
          <p:cNvPr id="27652" name="Picture 4" descr="20_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71" y="3631475"/>
            <a:ext cx="5105400" cy="279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2590801"/>
            <a:ext cx="21240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7162800" y="2667001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(20-8)</a:t>
            </a:r>
          </a:p>
        </p:txBody>
      </p:sp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631475"/>
            <a:ext cx="4757065" cy="2696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5354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905000" y="1524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chemeClr val="accent2"/>
                </a:solidFill>
              </a:rPr>
              <a:t>20.7 Solenoids and Electromagnets</a:t>
            </a:r>
            <a:endParaRPr lang="en-US" altLang="en-US" sz="32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905000" y="990601"/>
            <a:ext cx="8305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accent2"/>
                </a:solidFill>
              </a:rPr>
              <a:t>If a piece of iron is inserted in the solenoid, the magnetic field greatly increases. Such electromagnets have many practical applications.</a:t>
            </a:r>
          </a:p>
        </p:txBody>
      </p:sp>
      <p:grpSp>
        <p:nvGrpSpPr>
          <p:cNvPr id="26630" name="Group 6"/>
          <p:cNvGrpSpPr>
            <a:grpSpLocks/>
          </p:cNvGrpSpPr>
          <p:nvPr/>
        </p:nvGrpSpPr>
        <p:grpSpPr bwMode="auto">
          <a:xfrm>
            <a:off x="1752600" y="3200401"/>
            <a:ext cx="8458200" cy="2962275"/>
            <a:chOff x="0" y="1561"/>
            <a:chExt cx="5668" cy="2129"/>
          </a:xfrm>
        </p:grpSpPr>
        <p:graphicFrame>
          <p:nvGraphicFramePr>
            <p:cNvPr id="26628" name="Object 4"/>
            <p:cNvGraphicFramePr>
              <a:graphicFrameLocks noChangeAspect="1"/>
            </p:cNvGraphicFramePr>
            <p:nvPr/>
          </p:nvGraphicFramePr>
          <p:xfrm>
            <a:off x="0" y="1584"/>
            <a:ext cx="2784" cy="19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2" name="Photo Editor Photo" r:id="rId3" imgW="7133333" imgH="4904762" progId="MSPhotoEd.3">
                    <p:embed/>
                  </p:oleObj>
                </mc:Choice>
                <mc:Fallback>
                  <p:oleObj name="Photo Editor Photo" r:id="rId3" imgW="7133333" imgH="4904762" progId="MSPhotoEd.3">
                    <p:embed/>
                    <p:pic>
                      <p:nvPicPr>
                        <p:cNvPr id="26628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584"/>
                          <a:ext cx="2784" cy="19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29" name="Object 5"/>
            <p:cNvGraphicFramePr>
              <a:graphicFrameLocks noChangeAspect="1"/>
            </p:cNvGraphicFramePr>
            <p:nvPr/>
          </p:nvGraphicFramePr>
          <p:xfrm>
            <a:off x="2784" y="1561"/>
            <a:ext cx="2884" cy="21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3" name="Photo Editor Photo" r:id="rId5" imgW="7935433" imgH="5858693" progId="MSPhotoEd.3">
                    <p:embed/>
                  </p:oleObj>
                </mc:Choice>
                <mc:Fallback>
                  <p:oleObj name="Photo Editor Photo" r:id="rId5" imgW="7935433" imgH="5858693" progId="MSPhotoEd.3">
                    <p:embed/>
                    <p:pic>
                      <p:nvPicPr>
                        <p:cNvPr id="26629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1561"/>
                          <a:ext cx="2884" cy="21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6551787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141</TotalTime>
  <Words>199</Words>
  <Application>Microsoft Office PowerPoint</Application>
  <PresentationFormat>Widescreen</PresentationFormat>
  <Paragraphs>22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Times New Roman</vt:lpstr>
      <vt:lpstr>Tw Cen MT</vt:lpstr>
      <vt:lpstr>Tw Cen MT Condensed</vt:lpstr>
      <vt:lpstr>Wingdings 3</vt:lpstr>
      <vt:lpstr>Integral</vt:lpstr>
      <vt:lpstr>Microsoft Photo Editor 3.0 Photo</vt:lpstr>
      <vt:lpstr>Wires and Solenoids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Wires and Solenoids</dc:title>
  <dc:creator>Windows User</dc:creator>
  <cp:lastModifiedBy>Windows User</cp:lastModifiedBy>
  <cp:revision>16</cp:revision>
  <dcterms:created xsi:type="dcterms:W3CDTF">2018-05-28T21:30:36Z</dcterms:created>
  <dcterms:modified xsi:type="dcterms:W3CDTF">2018-05-28T23:52:21Z</dcterms:modified>
</cp:coreProperties>
</file>