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64" r:id="rId5"/>
    <p:sldId id="263" r:id="rId6"/>
    <p:sldId id="262" r:id="rId7"/>
    <p:sldId id="276" r:id="rId8"/>
    <p:sldId id="261" r:id="rId9"/>
    <p:sldId id="260" r:id="rId10"/>
    <p:sldId id="259" r:id="rId11"/>
    <p:sldId id="269" r:id="rId12"/>
    <p:sldId id="268" r:id="rId13"/>
    <p:sldId id="270" r:id="rId14"/>
    <p:sldId id="267" r:id="rId15"/>
    <p:sldId id="272" r:id="rId16"/>
    <p:sldId id="271" r:id="rId17"/>
    <p:sldId id="275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Graph of Position vs Time for a</a:t>
            </a:r>
            <a:r>
              <a:rPr lang="en-US" baseline="0"/>
              <a:t> Plane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 w="31750">
                <a:solidFill>
                  <a:srgbClr val="FF0000"/>
                </a:solidFill>
              </a:ln>
            </c:spPr>
            <c:trendlineType val="linear"/>
            <c:dispRSqr val="0"/>
            <c:dispEq val="0"/>
          </c:trendline>
          <c:xVal>
            <c:numRef>
              <c:f>Sheet1!$A$1:$A$6</c:f>
              <c:numCache>
                <c:formatCode>General</c:formatCode>
                <c:ptCount val="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</c:numCache>
            </c:numRef>
          </c:xVal>
          <c:yVal>
            <c:numRef>
              <c:f>Sheet1!$B$1:$B$6</c:f>
              <c:numCache>
                <c:formatCode>General</c:formatCode>
                <c:ptCount val="6"/>
                <c:pt idx="0">
                  <c:v>100.0</c:v>
                </c:pt>
                <c:pt idx="1">
                  <c:v>360.0</c:v>
                </c:pt>
                <c:pt idx="2">
                  <c:v>620.0</c:v>
                </c:pt>
                <c:pt idx="3">
                  <c:v>880.0</c:v>
                </c:pt>
                <c:pt idx="4">
                  <c:v>1140.0</c:v>
                </c:pt>
                <c:pt idx="5">
                  <c:v>1400.0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1131656"/>
        <c:axId val="2071122952"/>
      </c:scatterChart>
      <c:valAx>
        <c:axId val="2071131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71122952"/>
        <c:crosses val="autoZero"/>
        <c:crossBetween val="midCat"/>
      </c:valAx>
      <c:valAx>
        <c:axId val="20711229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Position (m)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7113165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Graph of Position vs Time for a</a:t>
            </a:r>
            <a:r>
              <a:rPr lang="en-US" baseline="0"/>
              <a:t> Plane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 w="31750">
                <a:solidFill>
                  <a:srgbClr val="FF0000"/>
                </a:solidFill>
              </a:ln>
            </c:spPr>
            <c:trendlineType val="linear"/>
            <c:dispRSqr val="0"/>
            <c:dispEq val="0"/>
          </c:trendline>
          <c:xVal>
            <c:numRef>
              <c:f>Sheet1!$A$1:$A$6</c:f>
              <c:numCache>
                <c:formatCode>General</c:formatCode>
                <c:ptCount val="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</c:numCache>
            </c:numRef>
          </c:xVal>
          <c:yVal>
            <c:numRef>
              <c:f>Sheet1!$B$1:$B$6</c:f>
              <c:numCache>
                <c:formatCode>General</c:formatCode>
                <c:ptCount val="6"/>
                <c:pt idx="0">
                  <c:v>100.0</c:v>
                </c:pt>
                <c:pt idx="1">
                  <c:v>360.0</c:v>
                </c:pt>
                <c:pt idx="2">
                  <c:v>620.0</c:v>
                </c:pt>
                <c:pt idx="3">
                  <c:v>880.0</c:v>
                </c:pt>
                <c:pt idx="4">
                  <c:v>1140.0</c:v>
                </c:pt>
                <c:pt idx="5">
                  <c:v>1400.0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0988568"/>
        <c:axId val="2070983320"/>
      </c:scatterChart>
      <c:valAx>
        <c:axId val="20709885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70983320"/>
        <c:crosses val="autoZero"/>
        <c:crossBetween val="midCat"/>
      </c:valAx>
      <c:valAx>
        <c:axId val="20709833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Position (m)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7098856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Graph of Position vs Time for a</a:t>
            </a:r>
            <a:r>
              <a:rPr lang="en-US" baseline="0"/>
              <a:t> Plane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 w="31750">
                <a:solidFill>
                  <a:srgbClr val="FF0000"/>
                </a:solidFill>
              </a:ln>
            </c:spPr>
            <c:trendlineType val="linear"/>
            <c:dispRSqr val="0"/>
            <c:dispEq val="0"/>
          </c:trendline>
          <c:xVal>
            <c:numRef>
              <c:f>Sheet1!$A$1:$A$6</c:f>
              <c:numCache>
                <c:formatCode>General</c:formatCode>
                <c:ptCount val="6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</c:numCache>
            </c:numRef>
          </c:xVal>
          <c:yVal>
            <c:numRef>
              <c:f>Sheet1!$B$1:$B$6</c:f>
              <c:numCache>
                <c:formatCode>General</c:formatCode>
                <c:ptCount val="6"/>
                <c:pt idx="0">
                  <c:v>100.0</c:v>
                </c:pt>
                <c:pt idx="1">
                  <c:v>360.0</c:v>
                </c:pt>
                <c:pt idx="2">
                  <c:v>620.0</c:v>
                </c:pt>
                <c:pt idx="3">
                  <c:v>880.0</c:v>
                </c:pt>
                <c:pt idx="4">
                  <c:v>1140.0</c:v>
                </c:pt>
                <c:pt idx="5">
                  <c:v>1400.0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3729144"/>
        <c:axId val="2073734408"/>
      </c:scatterChart>
      <c:valAx>
        <c:axId val="2073729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73734408"/>
        <c:crosses val="autoZero"/>
        <c:crossBetween val="midCat"/>
      </c:valAx>
      <c:valAx>
        <c:axId val="20737344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Position (m)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737291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2B65E-2FFA-4ED0-A9B4-B578CFC39769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BF01B-FDCB-44B6-85AA-E5C71BE69F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89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BF01B-FDCB-44B6-85AA-E5C71BE69FE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BF01B-FDCB-44B6-85AA-E5C71BE69FE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BF01B-FDCB-44B6-85AA-E5C71BE69FE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BF01B-FDCB-44B6-85AA-E5C71BE69FE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BF01B-FDCB-44B6-85AA-E5C71BE69FE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BF01B-FDCB-44B6-85AA-E5C71BE69FE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BF01B-FDCB-44B6-85AA-E5C71BE69FE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BF01B-FDCB-44B6-85AA-E5C71BE69FE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BF01B-FDCB-44B6-85AA-E5C71BE69FE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BF01B-FDCB-44B6-85AA-E5C71BE69FE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BF01B-FDCB-44B6-85AA-E5C71BE69FE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BF01B-FDCB-44B6-85AA-E5C71BE69FE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BF01B-FDCB-44B6-85AA-E5C71BE69FE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BF01B-FDCB-44B6-85AA-E5C71BE69FE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BF01B-FDCB-44B6-85AA-E5C71BE69FE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BF01B-FDCB-44B6-85AA-E5C71BE69FE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BF01B-FDCB-44B6-85AA-E5C71BE69FE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BF01B-FDCB-44B6-85AA-E5C71BE69FE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13124-16CE-4C9F-ADAD-C561EBCE3436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38BB9-1B88-4689-8791-3EEFDB679E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13124-16CE-4C9F-ADAD-C561EBCE3436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38BB9-1B88-4689-8791-3EEFDB679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13124-16CE-4C9F-ADAD-C561EBCE3436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38BB9-1B88-4689-8791-3EEFDB679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13124-16CE-4C9F-ADAD-C561EBCE3436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38BB9-1B88-4689-8791-3EEFDB679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13124-16CE-4C9F-ADAD-C561EBCE3436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38BB9-1B88-4689-8791-3EEFDB679E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13124-16CE-4C9F-ADAD-C561EBCE3436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38BB9-1B88-4689-8791-3EEFDB679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13124-16CE-4C9F-ADAD-C561EBCE3436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38BB9-1B88-4689-8791-3EEFDB679E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13124-16CE-4C9F-ADAD-C561EBCE3436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38BB9-1B88-4689-8791-3EEFDB679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13124-16CE-4C9F-ADAD-C561EBCE3436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38BB9-1B88-4689-8791-3EEFDB679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13124-16CE-4C9F-ADAD-C561EBCE3436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338BB9-1B88-4689-8791-3EEFDB679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5113124-16CE-4C9F-ADAD-C561EBCE3436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F338BB9-1B88-4689-8791-3EEFDB679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5113124-16CE-4C9F-ADAD-C561EBCE3436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F338BB9-1B88-4689-8791-3EEFDB679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..%5CBoeing_747_400_takeoff_crazy.wmv" TargetMode="External"/><Relationship Id="rId4" Type="http://schemas.openxmlformats.org/officeDocument/2006/relationships/image" Target="../media/image2.jpeg"/><Relationship Id="rId5" Type="http://schemas.openxmlformats.org/officeDocument/2006/relationships/hyperlink" Target="..%5CWorldAirTraffic0-24h-1.wmv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..%5Cthe-f1-car-race.wmv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%5CInsane_High_Speed_Low_Passes_in_Jets.wmv" TargetMode="External"/><Relationship Id="rId4" Type="http://schemas.openxmlformats.org/officeDocument/2006/relationships/hyperlink" Target="C:%5CUsers%5CLuigi_Zucchetto%5CDocuments%5CSchool%20Work%5CPhysics%2011%5CUnit%202%20Kinematics%5CSwiss_Rocket_Man___Yves_Rossy.wmv" TargetMode="External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Position vs. Time Graphs</a:t>
            </a:r>
            <a:endParaRPr lang="en-US" dirty="0"/>
          </a:p>
        </p:txBody>
      </p:sp>
      <p:pic>
        <p:nvPicPr>
          <p:cNvPr id="4" name="Picture 3" descr="0008-0409-2210-1959_travel_black_and_white_airplane_pics_pictures_photos.jpg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13350" y="0"/>
            <a:ext cx="5530650" cy="40005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04248" y="5404574"/>
            <a:ext cx="192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 action="ppaction://hlinkfile"/>
              </a:rPr>
              <a:t>24 h of air traffic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914400"/>
          </a:xfrm>
        </p:spPr>
        <p:txBody>
          <a:bodyPr/>
          <a:lstStyle/>
          <a:p>
            <a:r>
              <a:rPr lang="en-US" dirty="0" smtClean="0"/>
              <a:t>Positive and Negative Velocities</a:t>
            </a:r>
            <a:endParaRPr lang="en-US" dirty="0"/>
          </a:p>
        </p:txBody>
      </p:sp>
      <p:pic>
        <p:nvPicPr>
          <p:cNvPr id="29" name="Content Placeholder 28" descr="tn_0703SEDAN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643702" y="2714620"/>
            <a:ext cx="762000" cy="571500"/>
          </a:xfrm>
        </p:spPr>
      </p:pic>
      <p:grpSp>
        <p:nvGrpSpPr>
          <p:cNvPr id="38" name="Group 37"/>
          <p:cNvGrpSpPr/>
          <p:nvPr/>
        </p:nvGrpSpPr>
        <p:grpSpPr>
          <a:xfrm>
            <a:off x="714348" y="2285992"/>
            <a:ext cx="8143931" cy="1369464"/>
            <a:chOff x="714348" y="2285992"/>
            <a:chExt cx="8143931" cy="1369464"/>
          </a:xfrm>
        </p:grpSpPr>
        <p:grpSp>
          <p:nvGrpSpPr>
            <p:cNvPr id="5" name="Group 4"/>
            <p:cNvGrpSpPr/>
            <p:nvPr/>
          </p:nvGrpSpPr>
          <p:grpSpPr>
            <a:xfrm>
              <a:off x="714348" y="3286124"/>
              <a:ext cx="8143931" cy="369332"/>
              <a:chOff x="785786" y="3786190"/>
              <a:chExt cx="8143931" cy="369332"/>
            </a:xfrm>
          </p:grpSpPr>
          <p:cxnSp>
            <p:nvCxnSpPr>
              <p:cNvPr id="6" name="Straight Connector 5"/>
              <p:cNvCxnSpPr>
                <a:stCxn id="20" idx="0"/>
              </p:cNvCxnSpPr>
              <p:nvPr/>
            </p:nvCxnSpPr>
            <p:spPr>
              <a:xfrm rot="16200000" flipH="1">
                <a:off x="4981974" y="-159965"/>
                <a:ext cx="1588" cy="78938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2500298" y="3786190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928926" y="3786190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357554" y="3786190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786182" y="3786190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214810" y="3786190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714876" y="3786190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143504" y="3786190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6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572132" y="3786190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7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00760" y="3786190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8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429388" y="3786190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9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858016" y="3786190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286644" y="3786190"/>
                <a:ext cx="5000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11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715272" y="3786190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12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85786" y="3786190"/>
                <a:ext cx="5000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-4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214414" y="3786190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-3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43042" y="3786190"/>
                <a:ext cx="5000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-2</a:t>
                </a:r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071670" y="3786190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-1</a:t>
                </a:r>
                <a:endParaRPr lang="en-US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1785918" y="2285992"/>
              <a:ext cx="5500726" cy="1000128"/>
              <a:chOff x="1785918" y="1571612"/>
              <a:chExt cx="5500726" cy="1000128"/>
            </a:xfrm>
          </p:grpSpPr>
          <p:pic>
            <p:nvPicPr>
              <p:cNvPr id="25" name="Picture 24" descr="tn_0704TOYCAR.gif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785918" y="2000240"/>
                <a:ext cx="762000" cy="571500"/>
              </a:xfrm>
              <a:prstGeom prst="rect">
                <a:avLst/>
              </a:prstGeom>
            </p:spPr>
          </p:pic>
          <p:sp>
            <p:nvSpPr>
              <p:cNvPr id="26" name="TextBox 25"/>
              <p:cNvSpPr txBox="1"/>
              <p:nvPr/>
            </p:nvSpPr>
            <p:spPr>
              <a:xfrm>
                <a:off x="1928794" y="1571612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</a:rPr>
                  <a:t>A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929454" y="1571612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</a:rPr>
                  <a:t>B</a:t>
                </a:r>
                <a:endParaRPr lang="en-US" dirty="0">
                  <a:solidFill>
                    <a:srgbClr val="FFFF00"/>
                  </a:solidFill>
                </a:endParaRPr>
              </a:p>
            </p:txBody>
          </p:sp>
        </p:grpSp>
        <p:cxnSp>
          <p:nvCxnSpPr>
            <p:cNvPr id="31" name="Straight Connector 30"/>
            <p:cNvCxnSpPr/>
            <p:nvPr/>
          </p:nvCxnSpPr>
          <p:spPr>
            <a:xfrm rot="10800000">
              <a:off x="1071538" y="2857496"/>
              <a:ext cx="78581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>
              <a:off x="1285852" y="3000372"/>
              <a:ext cx="5000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7358082" y="2857496"/>
              <a:ext cx="107157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429520" y="3000372"/>
              <a:ext cx="595322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857224" y="1285860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Car A is moving to the right at 5.0 m/s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6000760" y="1285860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Car  B is moving to the left at 7.0 m/s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785786" y="3929066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could also say Car A has a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+5.0 m/s </a:t>
            </a:r>
            <a:r>
              <a:rPr lang="en-US" sz="2400" dirty="0" smtClean="0"/>
              <a:t>velocity.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5572132" y="3929066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And Car B has a </a:t>
            </a:r>
            <a:r>
              <a:rPr lang="en-US" sz="2400" dirty="0" smtClean="0">
                <a:solidFill>
                  <a:srgbClr val="FFFF00"/>
                </a:solidFill>
              </a:rPr>
              <a:t>-7.0 m/s </a:t>
            </a:r>
            <a:r>
              <a:rPr lang="en-US" sz="2400" dirty="0" smtClean="0"/>
              <a:t>velocity.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785786" y="5429264"/>
            <a:ext cx="7929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kinematics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FF00"/>
                </a:solidFill>
              </a:rPr>
              <a:t>– </a:t>
            </a:r>
            <a:r>
              <a:rPr lang="en-US" sz="2400" dirty="0" smtClean="0"/>
              <a:t>have directional meanings. It indicates the direction that an object is moving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3" grpId="0"/>
      <p:bldP spid="44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Graphs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5720" y="714356"/>
            <a:ext cx="8143932" cy="12168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How are positive and negative velocities shown on a position </a:t>
            </a:r>
            <a:r>
              <a:rPr lang="en-US" dirty="0" err="1" smtClean="0"/>
              <a:t>vs</a:t>
            </a:r>
            <a:r>
              <a:rPr lang="en-US" dirty="0" smtClean="0"/>
              <a:t> time graph?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71472" y="1928802"/>
            <a:ext cx="5929354" cy="4429156"/>
            <a:chOff x="571472" y="1643050"/>
            <a:chExt cx="5929354" cy="4714908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-642180" y="3999710"/>
              <a:ext cx="4714908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000100" y="4786322"/>
              <a:ext cx="550072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71472" y="1785926"/>
              <a:ext cx="10001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Position (m)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500694" y="4857760"/>
              <a:ext cx="1000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Time (s)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00100" y="457200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71604" y="485776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  <p:cxnSp>
        <p:nvCxnSpPr>
          <p:cNvPr id="17" name="Straight Connector 16"/>
          <p:cNvCxnSpPr/>
          <p:nvPr/>
        </p:nvCxnSpPr>
        <p:spPr>
          <a:xfrm rot="5400000" flipH="1" flipV="1">
            <a:off x="4000496" y="2357430"/>
            <a:ext cx="928694" cy="35719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714480" y="3000372"/>
            <a:ext cx="1285884" cy="1857388"/>
            <a:chOff x="1714480" y="3000372"/>
            <a:chExt cx="1285884" cy="1857388"/>
          </a:xfrm>
        </p:grpSpPr>
        <p:cxnSp>
          <p:nvCxnSpPr>
            <p:cNvPr id="13" name="Straight Connector 12"/>
            <p:cNvCxnSpPr/>
            <p:nvPr/>
          </p:nvCxnSpPr>
          <p:spPr>
            <a:xfrm rot="5400000" flipH="1" flipV="1">
              <a:off x="1428728" y="3286124"/>
              <a:ext cx="1857388" cy="128588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000232" y="3500438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000364" y="2571744"/>
            <a:ext cx="1285884" cy="430216"/>
            <a:chOff x="3000364" y="2571744"/>
            <a:chExt cx="1285884" cy="430216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000364" y="3000372"/>
              <a:ext cx="1285884" cy="1588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357554" y="257174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429124" y="24288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4643438" y="1571612"/>
            <a:ext cx="642942" cy="501654"/>
            <a:chOff x="4643438" y="1571612"/>
            <a:chExt cx="642942" cy="501654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4643438" y="2071678"/>
              <a:ext cx="642942" cy="1588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786314" y="157161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286380" y="2071678"/>
            <a:ext cx="1143008" cy="2857520"/>
            <a:chOff x="5286380" y="2071678"/>
            <a:chExt cx="1143008" cy="2857520"/>
          </a:xfrm>
        </p:grpSpPr>
        <p:cxnSp>
          <p:nvCxnSpPr>
            <p:cNvPr id="21" name="Straight Connector 20"/>
            <p:cNvCxnSpPr/>
            <p:nvPr/>
          </p:nvCxnSpPr>
          <p:spPr>
            <a:xfrm rot="16200000" flipH="1">
              <a:off x="4429124" y="2928934"/>
              <a:ext cx="2857520" cy="1143008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857884" y="3143248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357950" y="2000240"/>
            <a:ext cx="2786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happening during each of the  labeled intervals?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4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Graphs</a:t>
            </a:r>
            <a:endParaRPr lang="en-US" dirty="0"/>
          </a:p>
        </p:txBody>
      </p:sp>
      <p:grpSp>
        <p:nvGrpSpPr>
          <p:cNvPr id="5" name="Content Placeholder 4"/>
          <p:cNvGrpSpPr>
            <a:grpSpLocks noGrp="1"/>
          </p:cNvGrpSpPr>
          <p:nvPr/>
        </p:nvGrpSpPr>
        <p:grpSpPr>
          <a:xfrm>
            <a:off x="428596" y="1928802"/>
            <a:ext cx="6072230" cy="4572000"/>
            <a:chOff x="571472" y="1643050"/>
            <a:chExt cx="5929354" cy="4714908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-642180" y="3999710"/>
              <a:ext cx="4714908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000100" y="4786322"/>
              <a:ext cx="550072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71472" y="1785926"/>
              <a:ext cx="10001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Position (m)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500694" y="4857760"/>
              <a:ext cx="1000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Time (s)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00100" y="457200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71604" y="485776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85786" y="1000108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would this graph mean?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 rot="5400000" flipH="1" flipV="1">
            <a:off x="1072332" y="4142586"/>
            <a:ext cx="4000528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43306" y="1785926"/>
            <a:ext cx="2857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would be impossible!!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4500530" y="3000372"/>
            <a:ext cx="46434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line implies that you have </a:t>
            </a:r>
            <a:r>
              <a:rPr lang="en-US" sz="2800" dirty="0" smtClean="0">
                <a:solidFill>
                  <a:srgbClr val="FF0000"/>
                </a:solidFill>
              </a:rPr>
              <a:t>infinite speed </a:t>
            </a:r>
            <a:r>
              <a:rPr lang="en-US" sz="2800" dirty="0" smtClean="0"/>
              <a:t>or you are at more than two places (</a:t>
            </a:r>
            <a:r>
              <a:rPr lang="en-US" sz="2800" dirty="0" smtClean="0">
                <a:solidFill>
                  <a:srgbClr val="FF0000"/>
                </a:solidFill>
              </a:rPr>
              <a:t>infinite places</a:t>
            </a:r>
            <a:r>
              <a:rPr lang="en-US" sz="2800" dirty="0" smtClean="0"/>
              <a:t>) at the </a:t>
            </a:r>
            <a:r>
              <a:rPr lang="en-US" sz="2800" dirty="0" smtClean="0">
                <a:solidFill>
                  <a:srgbClr val="FFFF00"/>
                </a:solidFill>
              </a:rPr>
              <a:t>SAME time</a:t>
            </a:r>
            <a:r>
              <a:rPr lang="en-US" sz="2800" dirty="0" smtClean="0"/>
              <a:t>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Graphs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785794"/>
            <a:ext cx="8143932" cy="6453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Other kinds of graphs: What </a:t>
            </a:r>
            <a:r>
              <a:rPr lang="en-US" dirty="0" smtClean="0">
                <a:hlinkClick r:id="rId3" action="ppaction://hlinkfile"/>
              </a:rPr>
              <a:t>kind of motion </a:t>
            </a:r>
            <a:r>
              <a:rPr lang="en-US" dirty="0" smtClean="0"/>
              <a:t>is being shown on each one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-142908" y="928670"/>
            <a:ext cx="3286148" cy="3012538"/>
            <a:chOff x="-142908" y="928670"/>
            <a:chExt cx="3286148" cy="3012538"/>
          </a:xfrm>
        </p:grpSpPr>
        <p:sp>
          <p:nvSpPr>
            <p:cNvPr id="9" name="Arc 8"/>
            <p:cNvSpPr/>
            <p:nvPr/>
          </p:nvSpPr>
          <p:spPr>
            <a:xfrm flipV="1">
              <a:off x="-142908" y="928670"/>
              <a:ext cx="3143272" cy="257176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714348" y="1643050"/>
              <a:ext cx="2428892" cy="2298158"/>
              <a:chOff x="714348" y="1643050"/>
              <a:chExt cx="2428892" cy="2298158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928662" y="2000240"/>
                <a:ext cx="2214578" cy="1940968"/>
                <a:chOff x="928662" y="2000240"/>
                <a:chExt cx="2214578" cy="1940968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500034" y="2857496"/>
                  <a:ext cx="171451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>
                  <a:off x="928662" y="3571876"/>
                  <a:ext cx="221457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TextBox 9"/>
                <p:cNvSpPr txBox="1"/>
                <p:nvPr/>
              </p:nvSpPr>
              <p:spPr>
                <a:xfrm>
                  <a:off x="1000100" y="2000240"/>
                  <a:ext cx="4286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</a:t>
                  </a:r>
                  <a:endParaRPr lang="en-US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2786050" y="3571876"/>
                  <a:ext cx="3571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t</a:t>
                  </a:r>
                  <a:endParaRPr lang="en-US" dirty="0"/>
                </a:p>
              </p:txBody>
            </p:sp>
          </p:grpSp>
          <p:sp>
            <p:nvSpPr>
              <p:cNvPr id="33" name="TextBox 32"/>
              <p:cNvSpPr txBox="1"/>
              <p:nvPr/>
            </p:nvSpPr>
            <p:spPr>
              <a:xfrm>
                <a:off x="714348" y="1643050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</a:t>
                </a:r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4214810" y="1785926"/>
            <a:ext cx="2714644" cy="2714644"/>
            <a:chOff x="4214810" y="1785926"/>
            <a:chExt cx="2714644" cy="2714644"/>
          </a:xfrm>
        </p:grpSpPr>
        <p:grpSp>
          <p:nvGrpSpPr>
            <p:cNvPr id="13" name="Group 12"/>
            <p:cNvGrpSpPr/>
            <p:nvPr/>
          </p:nvGrpSpPr>
          <p:grpSpPr>
            <a:xfrm>
              <a:off x="4714876" y="2000240"/>
              <a:ext cx="2214578" cy="1940968"/>
              <a:chOff x="928662" y="2000240"/>
              <a:chExt cx="2214578" cy="1940968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rot="5400000">
                <a:off x="500034" y="2857496"/>
                <a:ext cx="171451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928662" y="3571876"/>
                <a:ext cx="221457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1000100" y="2000240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786050" y="3571876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</a:t>
                </a:r>
                <a:endParaRPr lang="en-US" dirty="0"/>
              </a:p>
            </p:txBody>
          </p:sp>
        </p:grpSp>
        <p:sp>
          <p:nvSpPr>
            <p:cNvPr id="18" name="Arc 17"/>
            <p:cNvSpPr/>
            <p:nvPr/>
          </p:nvSpPr>
          <p:spPr>
            <a:xfrm>
              <a:off x="4214810" y="2571744"/>
              <a:ext cx="2357454" cy="1928826"/>
            </a:xfrm>
            <a:prstGeom prst="arc">
              <a:avLst>
                <a:gd name="adj1" fmla="val 16200000"/>
                <a:gd name="adj2" fmla="val 2111343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72000" y="1785926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57224" y="4214818"/>
            <a:ext cx="2286016" cy="2298158"/>
            <a:chOff x="857224" y="4214818"/>
            <a:chExt cx="2286016" cy="2298158"/>
          </a:xfrm>
        </p:grpSpPr>
        <p:grpSp>
          <p:nvGrpSpPr>
            <p:cNvPr id="19" name="Group 18"/>
            <p:cNvGrpSpPr/>
            <p:nvPr/>
          </p:nvGrpSpPr>
          <p:grpSpPr>
            <a:xfrm>
              <a:off x="928662" y="4572008"/>
              <a:ext cx="2214578" cy="1940968"/>
              <a:chOff x="928662" y="2000240"/>
              <a:chExt cx="2214578" cy="1940968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rot="5400000">
                <a:off x="500034" y="2857496"/>
                <a:ext cx="171451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928662" y="3571876"/>
                <a:ext cx="221457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1000100" y="2000240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</a:t>
                </a:r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786050" y="3571876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</a:t>
                </a:r>
                <a:endParaRPr lang="en-US" dirty="0"/>
              </a:p>
            </p:txBody>
          </p:sp>
        </p:grpSp>
        <p:sp>
          <p:nvSpPr>
            <p:cNvPr id="24" name="Arc 23"/>
            <p:cNvSpPr/>
            <p:nvPr/>
          </p:nvSpPr>
          <p:spPr>
            <a:xfrm flipV="1">
              <a:off x="1071538" y="4857760"/>
              <a:ext cx="1000132" cy="107157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flipH="1">
              <a:off x="2071670" y="5000636"/>
              <a:ext cx="928694" cy="857256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57224" y="4214818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572000" y="4286256"/>
            <a:ext cx="2357454" cy="2571744"/>
            <a:chOff x="4572000" y="4286256"/>
            <a:chExt cx="2357454" cy="2571744"/>
          </a:xfrm>
        </p:grpSpPr>
        <p:grpSp>
          <p:nvGrpSpPr>
            <p:cNvPr id="26" name="Group 25"/>
            <p:cNvGrpSpPr/>
            <p:nvPr/>
          </p:nvGrpSpPr>
          <p:grpSpPr>
            <a:xfrm>
              <a:off x="4714876" y="4429132"/>
              <a:ext cx="2214578" cy="1940968"/>
              <a:chOff x="928662" y="2000240"/>
              <a:chExt cx="2214578" cy="1940968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rot="5400000">
                <a:off x="500034" y="2857496"/>
                <a:ext cx="1714512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928662" y="3571876"/>
                <a:ext cx="221457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1000100" y="2000240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</a:t>
                </a:r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786050" y="3571876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</a:t>
                </a:r>
                <a:endParaRPr lang="en-US" dirty="0"/>
              </a:p>
            </p:txBody>
          </p:sp>
        </p:grpSp>
        <p:sp>
          <p:nvSpPr>
            <p:cNvPr id="31" name="Arc 30"/>
            <p:cNvSpPr/>
            <p:nvPr/>
          </p:nvSpPr>
          <p:spPr>
            <a:xfrm>
              <a:off x="5072066" y="4929174"/>
              <a:ext cx="1571636" cy="1928826"/>
            </a:xfrm>
            <a:prstGeom prst="arc">
              <a:avLst>
                <a:gd name="adj1" fmla="val 16200000"/>
                <a:gd name="adj2" fmla="val 20007694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c 31"/>
            <p:cNvSpPr/>
            <p:nvPr/>
          </p:nvSpPr>
          <p:spPr>
            <a:xfrm flipH="1">
              <a:off x="5143504" y="4929174"/>
              <a:ext cx="1438284" cy="1928826"/>
            </a:xfrm>
            <a:prstGeom prst="arc">
              <a:avLst>
                <a:gd name="adj1" fmla="val 16200000"/>
                <a:gd name="adj2" fmla="val 1977956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572000" y="4286256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Graphs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571472" y="1928802"/>
            <a:ext cx="5929354" cy="4429156"/>
            <a:chOff x="571472" y="1928802"/>
            <a:chExt cx="5929354" cy="4429156"/>
          </a:xfrm>
        </p:grpSpPr>
        <p:grpSp>
          <p:nvGrpSpPr>
            <p:cNvPr id="5" name="Group 4"/>
            <p:cNvGrpSpPr/>
            <p:nvPr/>
          </p:nvGrpSpPr>
          <p:grpSpPr>
            <a:xfrm>
              <a:off x="571472" y="1928802"/>
              <a:ext cx="5929354" cy="4429156"/>
              <a:chOff x="571472" y="1643050"/>
              <a:chExt cx="5929354" cy="4714908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-642180" y="3999710"/>
                <a:ext cx="4714908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1000100" y="4786322"/>
                <a:ext cx="5500726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571472" y="1785926"/>
                <a:ext cx="1000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Position (m)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500694" y="4857760"/>
                <a:ext cx="10001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Time (s)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000100" y="4572008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571604" y="4857760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0</a:t>
                </a:r>
                <a:endParaRPr lang="en-US" dirty="0"/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 rot="5400000" flipH="1" flipV="1">
              <a:off x="4000496" y="2357430"/>
              <a:ext cx="928694" cy="357190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1428728" y="3286124"/>
              <a:ext cx="1857388" cy="128588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000364" y="3000372"/>
              <a:ext cx="1285884" cy="1588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643438" y="2071678"/>
              <a:ext cx="642942" cy="1588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4429124" y="2928934"/>
              <a:ext cx="2857520" cy="1143008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928662" y="1000108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Calculating Average Velocities: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143636" y="1214422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Select two points that      you are interested in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2357422" y="3786190"/>
            <a:ext cx="142876" cy="14287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857752" y="2000240"/>
            <a:ext cx="142876" cy="14287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215074" y="2500306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 Connect your two points with a straight line</a:t>
            </a:r>
            <a:endParaRPr lang="en-US" dirty="0"/>
          </a:p>
        </p:txBody>
      </p:sp>
      <p:cxnSp>
        <p:nvCxnSpPr>
          <p:cNvPr id="31" name="Straight Connector 30"/>
          <p:cNvCxnSpPr>
            <a:stCxn id="27" idx="7"/>
            <a:endCxn id="28" idx="3"/>
          </p:cNvCxnSpPr>
          <p:nvPr/>
        </p:nvCxnSpPr>
        <p:spPr>
          <a:xfrm rot="5400000" flipH="1" flipV="1">
            <a:off x="2836564" y="1765002"/>
            <a:ext cx="1684922" cy="2399302"/>
          </a:xfrm>
          <a:prstGeom prst="line">
            <a:avLst/>
          </a:prstGeom>
          <a:ln w="158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215074" y="3571876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 Calculate the slope of this line</a:t>
            </a:r>
            <a:endParaRPr lang="en-US" dirty="0"/>
          </a:p>
        </p:txBody>
      </p:sp>
      <p:cxnSp>
        <p:nvCxnSpPr>
          <p:cNvPr id="34" name="Straight Connector 33"/>
          <p:cNvCxnSpPr>
            <a:stCxn id="28" idx="4"/>
          </p:cNvCxnSpPr>
          <p:nvPr/>
        </p:nvCxnSpPr>
        <p:spPr>
          <a:xfrm rot="5400000">
            <a:off x="4071934" y="3000372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7" idx="6"/>
          </p:cNvCxnSpPr>
          <p:nvPr/>
        </p:nvCxnSpPr>
        <p:spPr>
          <a:xfrm>
            <a:off x="2500298" y="3857628"/>
            <a:ext cx="24288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929190" y="285749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357554" y="39290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t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6643702" y="4214818"/>
            <a:ext cx="2071702" cy="971614"/>
            <a:chOff x="857224" y="2071678"/>
            <a:chExt cx="2071702" cy="971614"/>
          </a:xfrm>
        </p:grpSpPr>
        <p:sp>
          <p:nvSpPr>
            <p:cNvPr id="42" name="Content Placeholder 2"/>
            <p:cNvSpPr txBox="1">
              <a:spLocks/>
            </p:cNvSpPr>
            <p:nvPr/>
          </p:nvSpPr>
          <p:spPr>
            <a:xfrm>
              <a:off x="857224" y="2214554"/>
              <a:ext cx="1428760" cy="714380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41148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tx2"/>
                </a:buClr>
                <a:buSzPct val="95000"/>
                <a:buFont typeface="Wingdings"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</a:t>
              </a:r>
              <a:r>
                <a:rPr kumimoji="0" lang="en-US" sz="2800" b="0" i="0" u="none" strike="noStrike" kern="1200" cap="none" spc="0" normalizeH="0" baseline="-25000" noProof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ave</a:t>
              </a: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=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43" name="Group 5"/>
            <p:cNvGrpSpPr/>
            <p:nvPr/>
          </p:nvGrpSpPr>
          <p:grpSpPr>
            <a:xfrm>
              <a:off x="2214546" y="2071678"/>
              <a:ext cx="714380" cy="971614"/>
              <a:chOff x="2428860" y="2071678"/>
              <a:chExt cx="714380" cy="971614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2428860" y="2071678"/>
                <a:ext cx="7143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dirty="0">
                    <a:solidFill>
                      <a:srgbClr val="FFFF00"/>
                    </a:solidFill>
                  </a:rPr>
                  <a:t>Δ</a:t>
                </a:r>
                <a:r>
                  <a:rPr lang="en-US" sz="2000" dirty="0" smtClean="0">
                    <a:solidFill>
                      <a:srgbClr val="FFFF00"/>
                    </a:solidFill>
                  </a:rPr>
                  <a:t>d</a:t>
                </a:r>
                <a:endParaRPr lang="en-US" sz="2000" dirty="0"/>
              </a:p>
            </p:txBody>
          </p:sp>
          <p:cxnSp>
            <p:nvCxnSpPr>
              <p:cNvPr id="45" name="Straight Connector 44"/>
              <p:cNvCxnSpPr>
                <a:stCxn id="42" idx="3"/>
              </p:cNvCxnSpPr>
              <p:nvPr/>
            </p:nvCxnSpPr>
            <p:spPr>
              <a:xfrm>
                <a:off x="2500298" y="2571744"/>
                <a:ext cx="500066" cy="1588"/>
              </a:xfrm>
              <a:prstGeom prst="line">
                <a:avLst/>
              </a:prstGeom>
              <a:ln w="222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2500298" y="2643182"/>
                <a:ext cx="5715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dirty="0" smtClean="0">
                    <a:solidFill>
                      <a:srgbClr val="FFFF00"/>
                    </a:solidFill>
                  </a:rPr>
                  <a:t>Δ</a:t>
                </a:r>
                <a:r>
                  <a:rPr lang="en-US" sz="2000" dirty="0" smtClean="0">
                    <a:solidFill>
                      <a:srgbClr val="FFFF00"/>
                    </a:solidFill>
                  </a:rPr>
                  <a:t>t</a:t>
                </a:r>
                <a:endParaRPr lang="en-US" sz="2000" dirty="0"/>
              </a:p>
            </p:txBody>
          </p:sp>
        </p:grpSp>
      </p:grpSp>
      <p:sp>
        <p:nvSpPr>
          <p:cNvPr id="47" name="TextBox 46"/>
          <p:cNvSpPr txBox="1"/>
          <p:nvPr/>
        </p:nvSpPr>
        <p:spPr>
          <a:xfrm>
            <a:off x="2000232" y="5857892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slope of a line connecting  two points on a position </a:t>
            </a:r>
            <a:r>
              <a:rPr lang="en-US" sz="2400" dirty="0" err="1" smtClean="0"/>
              <a:t>vs</a:t>
            </a:r>
            <a:r>
              <a:rPr lang="en-US" sz="2400" dirty="0" smtClean="0"/>
              <a:t> time graph is called the </a:t>
            </a:r>
            <a:r>
              <a:rPr lang="en-US" sz="2400" dirty="0" smtClean="0">
                <a:solidFill>
                  <a:srgbClr val="FFFF00"/>
                </a:solidFill>
              </a:rPr>
              <a:t>average velocity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 animBg="1"/>
      <p:bldP spid="28" grpId="0" animBg="1"/>
      <p:bldP spid="29" grpId="0"/>
      <p:bldP spid="32" grpId="0"/>
      <p:bldP spid="39" grpId="0"/>
      <p:bldP spid="40" grpId="0"/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Graphs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785818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Instantaneous Velocities (The “right-now” speed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71472" y="1714488"/>
            <a:ext cx="8229600" cy="785818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Its great to know your average speed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but sometimes you need to know your exact speed at a point in time.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500034" y="2928934"/>
            <a:ext cx="8229600" cy="128588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This absolutely critical to the pilot of an airplane at take and landing or a race</a:t>
            </a:r>
            <a:r>
              <a:rPr kumimoji="0" lang="en-US" sz="3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car going around a corner or the exact speed of a bearing in a </a:t>
            </a:r>
            <a:r>
              <a:rPr kumimoji="0" lang="en-US" sz="3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 plant.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714348" y="4857760"/>
            <a:ext cx="8229600" cy="78581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How can you use your position vs. time graph to find this instantaneous speed?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Times Graphs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607255" y="3107529"/>
            <a:ext cx="36433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42910" y="4714884"/>
            <a:ext cx="50720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214414" y="1928802"/>
            <a:ext cx="3286148" cy="2357454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4348" y="1357298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Position (m)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57752" y="478632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(s)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14844" y="2714620"/>
            <a:ext cx="4429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constant velocity situations (straight line) </a:t>
            </a:r>
            <a:r>
              <a:rPr lang="en-US" sz="2400" dirty="0" smtClean="0">
                <a:solidFill>
                  <a:srgbClr val="FFFF00"/>
                </a:solidFill>
              </a:rPr>
              <a:t>the instantaneous velocity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chemeClr val="accent2"/>
                </a:solidFill>
              </a:rPr>
              <a:t>average velocity </a:t>
            </a:r>
            <a:r>
              <a:rPr lang="en-US" sz="2400" dirty="0" smtClean="0"/>
              <a:t>are the </a:t>
            </a:r>
            <a:r>
              <a:rPr lang="en-US" sz="2400" dirty="0" smtClean="0">
                <a:solidFill>
                  <a:srgbClr val="FF0000"/>
                </a:solidFill>
              </a:rPr>
              <a:t>same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Graphs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-1000164" y="-1357346"/>
            <a:ext cx="6286543" cy="6748209"/>
            <a:chOff x="-1000164" y="-1357346"/>
            <a:chExt cx="6286543" cy="6748209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-464379" y="3178967"/>
              <a:ext cx="35004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oup 36"/>
            <p:cNvGrpSpPr/>
            <p:nvPr/>
          </p:nvGrpSpPr>
          <p:grpSpPr>
            <a:xfrm>
              <a:off x="-1000164" y="-1357346"/>
              <a:ext cx="6286543" cy="6748209"/>
              <a:chOff x="-1000164" y="-1357346"/>
              <a:chExt cx="6286543" cy="6748209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857224" y="4857760"/>
                <a:ext cx="4357718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Arc 8"/>
              <p:cNvSpPr/>
              <p:nvPr/>
            </p:nvSpPr>
            <p:spPr>
              <a:xfrm flipV="1">
                <a:off x="-1000164" y="-1357346"/>
                <a:ext cx="5786478" cy="6000792"/>
              </a:xfrm>
              <a:prstGeom prst="arc">
                <a:avLst>
                  <a:gd name="adj1" fmla="val 16200000"/>
                  <a:gd name="adj2" fmla="val 21192821"/>
                </a:avLst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000100" y="1428736"/>
                <a:ext cx="1428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endParaRPr lang="en-US" sz="24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 flipH="1">
                <a:off x="4714874" y="4929198"/>
                <a:ext cx="5715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</a:t>
                </a:r>
                <a:endParaRPr lang="en-US" sz="2400" dirty="0"/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928662" y="857232"/>
            <a:ext cx="721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But what happens when your velocity is not constant? 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500694" y="2071678"/>
            <a:ext cx="30718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line is a curve which means he velocity is always increasing!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72132" y="4143380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There is not a single value for the velocity.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3568" y="5589240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could calculate the </a:t>
            </a:r>
            <a:r>
              <a:rPr lang="en-US" sz="2400" dirty="0" smtClean="0">
                <a:solidFill>
                  <a:srgbClr val="FFFF00"/>
                </a:solidFill>
              </a:rPr>
              <a:t>instantaneous velocity </a:t>
            </a:r>
            <a:r>
              <a:rPr lang="en-US" sz="2400" dirty="0" smtClean="0"/>
              <a:t>or the velocity at a given point.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  <p:bldP spid="28" grpId="0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Graphs</a:t>
            </a:r>
            <a:endParaRPr lang="en-US" dirty="0"/>
          </a:p>
        </p:txBody>
      </p:sp>
      <p:grpSp>
        <p:nvGrpSpPr>
          <p:cNvPr id="3" name="Group 37"/>
          <p:cNvGrpSpPr/>
          <p:nvPr/>
        </p:nvGrpSpPr>
        <p:grpSpPr>
          <a:xfrm>
            <a:off x="-1000164" y="-1357346"/>
            <a:ext cx="6286543" cy="6748209"/>
            <a:chOff x="-1000164" y="-1357346"/>
            <a:chExt cx="6286543" cy="6748209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-464379" y="3178967"/>
              <a:ext cx="350046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36"/>
            <p:cNvGrpSpPr/>
            <p:nvPr/>
          </p:nvGrpSpPr>
          <p:grpSpPr>
            <a:xfrm>
              <a:off x="-1000164" y="-1357346"/>
              <a:ext cx="6286543" cy="6748209"/>
              <a:chOff x="-1000164" y="-1357346"/>
              <a:chExt cx="6286543" cy="6748209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857224" y="4857760"/>
                <a:ext cx="4357718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Arc 8"/>
              <p:cNvSpPr/>
              <p:nvPr/>
            </p:nvSpPr>
            <p:spPr>
              <a:xfrm flipV="1">
                <a:off x="-1000164" y="-1357346"/>
                <a:ext cx="5786478" cy="6000792"/>
              </a:xfrm>
              <a:prstGeom prst="arc">
                <a:avLst>
                  <a:gd name="adj1" fmla="val 16200000"/>
                  <a:gd name="adj2" fmla="val 21192821"/>
                </a:avLst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000100" y="1428736"/>
                <a:ext cx="1428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endParaRPr lang="en-US" sz="24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 flipH="1">
                <a:off x="4714874" y="4929198"/>
                <a:ext cx="5715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</a:t>
                </a:r>
                <a:endParaRPr lang="en-US" sz="2400" dirty="0"/>
              </a:p>
            </p:txBody>
          </p:sp>
        </p:grpSp>
      </p:grpSp>
      <p:sp>
        <p:nvSpPr>
          <p:cNvPr id="12" name="TextBox 11"/>
          <p:cNvSpPr txBox="1"/>
          <p:nvPr/>
        </p:nvSpPr>
        <p:spPr>
          <a:xfrm>
            <a:off x="785786" y="785794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Calculating Instantaneous Velocities: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857884" y="1428736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1) Select the time, </a:t>
            </a:r>
            <a:r>
              <a:rPr lang="en-US" sz="2400" dirty="0" smtClean="0">
                <a:solidFill>
                  <a:srgbClr val="FFFF00"/>
                </a:solidFill>
              </a:rPr>
              <a:t>t</a:t>
            </a:r>
            <a:r>
              <a:rPr lang="en-US" sz="2400" baseline="-25000" dirty="0" smtClean="0">
                <a:solidFill>
                  <a:srgbClr val="FFFF00"/>
                </a:solidFill>
              </a:rPr>
              <a:t>1</a:t>
            </a:r>
            <a:r>
              <a:rPr lang="en-US" sz="2400" dirty="0" smtClean="0"/>
              <a:t>, that you are interested in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4000496" y="3571876"/>
            <a:ext cx="142876" cy="14287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flipH="1">
            <a:off x="3929058" y="4929198"/>
            <a:ext cx="571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</a:t>
            </a:r>
            <a:r>
              <a:rPr lang="en-US" sz="2400" baseline="-25000" dirty="0" smtClean="0">
                <a:solidFill>
                  <a:srgbClr val="FFFF00"/>
                </a:solidFill>
              </a:rPr>
              <a:t>1</a:t>
            </a:r>
            <a:endParaRPr lang="en-US" sz="2400" baseline="-250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86446" y="3071810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2) Draw in a “</a:t>
            </a:r>
            <a:r>
              <a:rPr lang="en-US" sz="2400" dirty="0" smtClean="0">
                <a:solidFill>
                  <a:srgbClr val="FF0000"/>
                </a:solidFill>
              </a:rPr>
              <a:t>tangent line</a:t>
            </a:r>
            <a:r>
              <a:rPr lang="en-US" sz="2400" dirty="0" smtClean="0"/>
              <a:t>” at that point.</a:t>
            </a:r>
            <a:endParaRPr lang="en-US" sz="2400" dirty="0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3036083" y="2464587"/>
            <a:ext cx="2286016" cy="207170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86446" y="4214818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3) Calculate the slope of this </a:t>
            </a:r>
            <a:r>
              <a:rPr lang="en-US" sz="2400" dirty="0" smtClean="0">
                <a:solidFill>
                  <a:srgbClr val="FF0000"/>
                </a:solidFill>
              </a:rPr>
              <a:t>tangent line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4144166" y="3500438"/>
            <a:ext cx="1570842" cy="794"/>
          </a:xfrm>
          <a:prstGeom prst="line">
            <a:avLst/>
          </a:prstGeom>
          <a:ln w="158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500430" y="4286256"/>
            <a:ext cx="1428760" cy="1588"/>
          </a:xfrm>
          <a:prstGeom prst="line">
            <a:avLst/>
          </a:prstGeom>
          <a:ln w="95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57620" y="435769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929190" y="342900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d</a:t>
            </a:r>
            <a:endParaRPr lang="en-US" dirty="0"/>
          </a:p>
        </p:txBody>
      </p:sp>
      <p:grpSp>
        <p:nvGrpSpPr>
          <p:cNvPr id="5" name="Group 30"/>
          <p:cNvGrpSpPr/>
          <p:nvPr/>
        </p:nvGrpSpPr>
        <p:grpSpPr>
          <a:xfrm>
            <a:off x="6500826" y="5286388"/>
            <a:ext cx="1428760" cy="900176"/>
            <a:chOff x="857224" y="2071678"/>
            <a:chExt cx="1428760" cy="900176"/>
          </a:xfrm>
        </p:grpSpPr>
        <p:sp>
          <p:nvSpPr>
            <p:cNvPr id="32" name="Content Placeholder 2"/>
            <p:cNvSpPr txBox="1">
              <a:spLocks/>
            </p:cNvSpPr>
            <p:nvPr/>
          </p:nvSpPr>
          <p:spPr>
            <a:xfrm>
              <a:off x="857224" y="2214554"/>
              <a:ext cx="1428760" cy="714380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41148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tx2"/>
                </a:buClr>
                <a:buSzPct val="95000"/>
                <a:buFont typeface="Wingdings"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</a:t>
              </a: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=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7" name="Group 5"/>
            <p:cNvGrpSpPr/>
            <p:nvPr/>
          </p:nvGrpSpPr>
          <p:grpSpPr>
            <a:xfrm>
              <a:off x="1571604" y="2071678"/>
              <a:ext cx="714380" cy="900176"/>
              <a:chOff x="1785918" y="2071678"/>
              <a:chExt cx="714380" cy="90017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1785918" y="2071678"/>
                <a:ext cx="7143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dirty="0">
                    <a:solidFill>
                      <a:srgbClr val="FFFF00"/>
                    </a:solidFill>
                  </a:rPr>
                  <a:t>Δ</a:t>
                </a:r>
                <a:r>
                  <a:rPr lang="en-US" sz="2000" dirty="0" smtClean="0">
                    <a:solidFill>
                      <a:srgbClr val="FFFF00"/>
                    </a:solidFill>
                  </a:rPr>
                  <a:t>d</a:t>
                </a:r>
                <a:endParaRPr lang="en-US" sz="2000" dirty="0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1857356" y="2500306"/>
                <a:ext cx="500066" cy="1588"/>
              </a:xfrm>
              <a:prstGeom prst="line">
                <a:avLst/>
              </a:prstGeom>
              <a:ln w="222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1857356" y="2571744"/>
                <a:ext cx="5715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dirty="0" smtClean="0">
                    <a:solidFill>
                      <a:srgbClr val="FFFF00"/>
                    </a:solidFill>
                  </a:rPr>
                  <a:t>Δ</a:t>
                </a:r>
                <a:r>
                  <a:rPr lang="en-US" sz="2000" dirty="0" smtClean="0">
                    <a:solidFill>
                      <a:srgbClr val="FFFF00"/>
                    </a:solidFill>
                  </a:rPr>
                  <a:t>t</a:t>
                </a:r>
                <a:endParaRPr lang="en-US" sz="2000" dirty="0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  <p:bldP spid="17" grpId="0"/>
      <p:bldP spid="18" grpId="0"/>
      <p:bldP spid="23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7358114" cy="8572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Examine the data table of a </a:t>
            </a:r>
            <a:r>
              <a:rPr lang="en-US" dirty="0" smtClean="0">
                <a:hlinkClick r:id="rId3" action="ppaction://hlinkfile"/>
              </a:rPr>
              <a:t>plane</a:t>
            </a:r>
            <a:r>
              <a:rPr lang="en-US" dirty="0" smtClean="0"/>
              <a:t> in flight shown below: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00" y="1857364"/>
          <a:ext cx="3857652" cy="3286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928826"/>
              </a:tblGrid>
              <a:tr h="4694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 (m)</a:t>
                      </a:r>
                      <a:endParaRPr lang="en-US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360</a:t>
                      </a:r>
                      <a:endParaRPr lang="en-US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620</a:t>
                      </a:r>
                      <a:endParaRPr lang="en-US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880</a:t>
                      </a:r>
                      <a:endParaRPr lang="en-US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1140</a:t>
                      </a:r>
                      <a:endParaRPr lang="en-US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14942" y="1500174"/>
            <a:ext cx="3714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Is the plane travelling at a constant speed?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57818" y="4000504"/>
            <a:ext cx="37861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It is actually a little difficult to tell by just looking at the data.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5473005"/>
            <a:ext cx="84296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 could try to calculate the velocity during each successive time interval … but this becomes cumbersome.</a:t>
            </a:r>
            <a:endParaRPr lang="en-US" sz="2800" dirty="0"/>
          </a:p>
        </p:txBody>
      </p:sp>
      <p:pic>
        <p:nvPicPr>
          <p:cNvPr id="8" name="Picture 7" descr="images.jpg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43636" y="2643182"/>
            <a:ext cx="1961649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Graphs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1472" y="928670"/>
            <a:ext cx="7772400" cy="150019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There is a much easier way. Scientists use this method all the time to see if a relationship between two variables exist!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785786" y="2928934"/>
            <a:ext cx="7772400" cy="92869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That’s right … it is our old friend the GRAPH!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27584" y="4449082"/>
            <a:ext cx="7772400" cy="150019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Let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 Plot a graph of position vs. time and see what comes out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Graphs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500066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2910" y="1071546"/>
            <a:ext cx="692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plot of the plane data yields the following graph: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572132" y="1857364"/>
            <a:ext cx="34289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visual picture of the graph (</a:t>
            </a:r>
            <a:r>
              <a:rPr lang="en-US" sz="2400" dirty="0" smtClean="0">
                <a:solidFill>
                  <a:srgbClr val="FF0000"/>
                </a:solidFill>
              </a:rPr>
              <a:t>the straight line</a:t>
            </a:r>
            <a:r>
              <a:rPr lang="en-US" sz="2400" dirty="0" smtClean="0"/>
              <a:t>) tells us that the plane is travelling at a constant speed.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572132" y="4214818"/>
            <a:ext cx="34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 is easy to see this when the data is plotted on a graph.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Graphs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5086360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34" y="928670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Let us look at this graph one more time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57884" y="1643050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Let’s determine the slope of this graph.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2928934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Slope = </a:t>
            </a:r>
            <a:r>
              <a:rPr lang="en-US" sz="2800" dirty="0" smtClean="0">
                <a:solidFill>
                  <a:srgbClr val="00FF00"/>
                </a:solidFill>
              </a:rPr>
              <a:t>rise</a:t>
            </a:r>
            <a:r>
              <a:rPr lang="en-US" sz="2800" dirty="0" smtClean="0"/>
              <a:t>/</a:t>
            </a:r>
            <a:r>
              <a:rPr lang="en-US" sz="2800" dirty="0" smtClean="0">
                <a:solidFill>
                  <a:srgbClr val="FFFF00"/>
                </a:solidFill>
              </a:rPr>
              <a:t>run</a:t>
            </a:r>
            <a:endParaRPr lang="en-US" sz="2800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322212" y="4107244"/>
            <a:ext cx="2785288" cy="1629"/>
          </a:xfrm>
          <a:prstGeom prst="line">
            <a:avLst/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85852" y="5500702"/>
            <a:ext cx="342902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00760" y="4357694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Slope = </a:t>
            </a:r>
            <a:r>
              <a:rPr lang="el-GR" sz="2800" dirty="0" smtClean="0">
                <a:solidFill>
                  <a:srgbClr val="00FF00"/>
                </a:solidFill>
              </a:rPr>
              <a:t>Δ</a:t>
            </a:r>
            <a:r>
              <a:rPr lang="en-US" sz="2800" dirty="0" smtClean="0">
                <a:solidFill>
                  <a:srgbClr val="00FF00"/>
                </a:solidFill>
              </a:rPr>
              <a:t>d</a:t>
            </a:r>
            <a:r>
              <a:rPr lang="en-US" sz="2800" dirty="0" smtClean="0"/>
              <a:t>/</a:t>
            </a:r>
            <a:r>
              <a:rPr lang="el-GR" sz="2800" dirty="0" smtClean="0">
                <a:solidFill>
                  <a:srgbClr val="FFFF00"/>
                </a:solidFill>
              </a:rPr>
              <a:t>Δ</a:t>
            </a:r>
            <a:r>
              <a:rPr lang="en-US" sz="2800" dirty="0" smtClean="0">
                <a:solidFill>
                  <a:srgbClr val="FFFF00"/>
                </a:solidFill>
              </a:rPr>
              <a:t>t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86314" y="4000504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rgbClr val="00FF00"/>
                </a:solidFill>
              </a:rPr>
              <a:t>Δ</a:t>
            </a:r>
            <a:r>
              <a:rPr lang="en-US" sz="2400" dirty="0" smtClean="0">
                <a:solidFill>
                  <a:srgbClr val="00FF00"/>
                </a:solidFill>
              </a:rPr>
              <a:t>d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2786050" y="5572140"/>
            <a:ext cx="486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rgbClr val="FFFF00"/>
                </a:solidFill>
              </a:rPr>
              <a:t>Δ</a:t>
            </a:r>
            <a:r>
              <a:rPr lang="en-US" sz="2400" dirty="0" smtClean="0">
                <a:solidFill>
                  <a:srgbClr val="FFFF00"/>
                </a:solidFill>
              </a:rPr>
              <a:t>t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786414" y="5429264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But wait: 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	We have seen this 	equation before!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P spid="7" grpId="0"/>
      <p:bldP spid="8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Graphs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0034" y="1000108"/>
            <a:ext cx="3857652" cy="71674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Remember this equation: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428728" y="1928802"/>
            <a:ext cx="2071702" cy="1166162"/>
            <a:chOff x="857224" y="2000240"/>
            <a:chExt cx="2071702" cy="1166162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857224" y="2214554"/>
              <a:ext cx="1428760" cy="714380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41148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tx2"/>
                </a:buClr>
                <a:buSzPct val="95000"/>
                <a:buFont typeface="Wingdings"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v</a:t>
              </a:r>
              <a:r>
                <a:rPr kumimoji="0" lang="en-US" sz="3600" b="0" i="0" u="none" strike="noStrike" kern="1200" cap="none" spc="0" normalizeH="0" baseline="-25000" noProof="0" dirty="0" err="1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ave</a:t>
              </a:r>
              <a:r>
                <a:rPr kumimoji="0" lang="en-US" sz="3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= </a:t>
              </a:r>
              <a:endPara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214546" y="2000240"/>
              <a:ext cx="714380" cy="1166162"/>
              <a:chOff x="2428860" y="2000240"/>
              <a:chExt cx="714380" cy="1166162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2428860" y="2000240"/>
                <a:ext cx="7143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800" dirty="0">
                    <a:solidFill>
                      <a:srgbClr val="FFFF00"/>
                    </a:solidFill>
                  </a:rPr>
                  <a:t>Δ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d</a:t>
                </a:r>
                <a:endParaRPr lang="en-US" sz="2800" dirty="0"/>
              </a:p>
            </p:txBody>
          </p:sp>
          <p:cxnSp>
            <p:nvCxnSpPr>
              <p:cNvPr id="8" name="Straight Connector 7"/>
              <p:cNvCxnSpPr>
                <a:stCxn id="5" idx="3"/>
              </p:cNvCxnSpPr>
              <p:nvPr/>
            </p:nvCxnSpPr>
            <p:spPr>
              <a:xfrm>
                <a:off x="2500298" y="2571744"/>
                <a:ext cx="500066" cy="1588"/>
              </a:xfrm>
              <a:prstGeom prst="line">
                <a:avLst/>
              </a:prstGeom>
              <a:ln w="222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2500298" y="2643182"/>
                <a:ext cx="6429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800" dirty="0" smtClean="0">
                    <a:solidFill>
                      <a:srgbClr val="FFFF00"/>
                    </a:solidFill>
                  </a:rPr>
                  <a:t>Δ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t</a:t>
                </a:r>
                <a:endParaRPr lang="en-US" sz="2800" dirty="0"/>
              </a:p>
            </p:txBody>
          </p:sp>
        </p:grpSp>
      </p:grpSp>
      <p:sp>
        <p:nvSpPr>
          <p:cNvPr id="10" name="Content Placeholder 3"/>
          <p:cNvSpPr txBox="1">
            <a:spLocks/>
          </p:cNvSpPr>
          <p:nvPr/>
        </p:nvSpPr>
        <p:spPr>
          <a:xfrm>
            <a:off x="4786314" y="1000108"/>
            <a:ext cx="4071966" cy="716746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 at the slope equation: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357818" y="1857364"/>
            <a:ext cx="2786082" cy="1166162"/>
            <a:chOff x="5357818" y="1857364"/>
            <a:chExt cx="2786082" cy="1166162"/>
          </a:xfrm>
        </p:grpSpPr>
        <p:sp>
          <p:nvSpPr>
            <p:cNvPr id="11" name="TextBox 10"/>
            <p:cNvSpPr txBox="1"/>
            <p:nvPr/>
          </p:nvSpPr>
          <p:spPr>
            <a:xfrm>
              <a:off x="5357818" y="2214554"/>
              <a:ext cx="15716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Slope =</a:t>
              </a:r>
              <a:endParaRPr lang="en-US" sz="2800" dirty="0">
                <a:solidFill>
                  <a:srgbClr val="FFFF00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072330" y="1857364"/>
              <a:ext cx="1071570" cy="1166162"/>
              <a:chOff x="2285984" y="2000240"/>
              <a:chExt cx="1071570" cy="1166162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2357422" y="2000240"/>
                <a:ext cx="10001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800" dirty="0">
                    <a:solidFill>
                      <a:srgbClr val="FFFF00"/>
                    </a:solidFill>
                  </a:rPr>
                  <a:t>Δ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d</a:t>
                </a:r>
                <a:endParaRPr lang="en-US" sz="2800" dirty="0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285984" y="2571744"/>
                <a:ext cx="785818" cy="1588"/>
              </a:xfrm>
              <a:prstGeom prst="line">
                <a:avLst/>
              </a:prstGeom>
              <a:ln w="222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2357422" y="2643182"/>
                <a:ext cx="10001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800" dirty="0" smtClean="0">
                    <a:solidFill>
                      <a:srgbClr val="FFFF00"/>
                    </a:solidFill>
                  </a:rPr>
                  <a:t>Δ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t</a:t>
                </a:r>
                <a:endParaRPr lang="en-US" sz="2800" dirty="0"/>
              </a:p>
            </p:txBody>
          </p:sp>
        </p:grpSp>
      </p:grpSp>
      <p:sp>
        <p:nvSpPr>
          <p:cNvPr id="21" name="Content Placeholder 3"/>
          <p:cNvSpPr txBox="1">
            <a:spLocks/>
          </p:cNvSpPr>
          <p:nvPr/>
        </p:nvSpPr>
        <p:spPr>
          <a:xfrm>
            <a:off x="2643174" y="3357562"/>
            <a:ext cx="4429156" cy="716746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are the same equation!!!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Content Placeholder 3"/>
          <p:cNvSpPr txBox="1">
            <a:spLocks/>
          </p:cNvSpPr>
          <p:nvPr/>
        </p:nvSpPr>
        <p:spPr>
          <a:xfrm>
            <a:off x="928662" y="5715016"/>
            <a:ext cx="7786742" cy="716746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slope of a Position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 graph is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same as the velocity (speed) of the object!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928926" y="4214818"/>
            <a:ext cx="3143271" cy="1166162"/>
            <a:chOff x="5357818" y="1857364"/>
            <a:chExt cx="1890556" cy="1166162"/>
          </a:xfrm>
        </p:grpSpPr>
        <p:sp>
          <p:nvSpPr>
            <p:cNvPr id="24" name="TextBox 23"/>
            <p:cNvSpPr txBox="1"/>
            <p:nvPr/>
          </p:nvSpPr>
          <p:spPr>
            <a:xfrm>
              <a:off x="5357818" y="2214554"/>
              <a:ext cx="15716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Slope =</a:t>
              </a:r>
              <a:endParaRPr lang="en-US" sz="2800" dirty="0">
                <a:solidFill>
                  <a:srgbClr val="FFFF00"/>
                </a:solidFill>
              </a:endParaRPr>
            </a:p>
          </p:txBody>
        </p:sp>
        <p:grpSp>
          <p:nvGrpSpPr>
            <p:cNvPr id="25" name="Group 11"/>
            <p:cNvGrpSpPr/>
            <p:nvPr/>
          </p:nvGrpSpPr>
          <p:grpSpPr>
            <a:xfrm>
              <a:off x="6174194" y="1857364"/>
              <a:ext cx="1074180" cy="1166162"/>
              <a:chOff x="1387848" y="2000240"/>
              <a:chExt cx="1074180" cy="1166162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1387848" y="2000240"/>
                <a:ext cx="10741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FF00"/>
                    </a:solidFill>
                  </a:rPr>
                  <a:t>1400 -  100</a:t>
                </a:r>
                <a:endParaRPr lang="en-US" sz="2800" dirty="0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415739" y="2571744"/>
                <a:ext cx="928694" cy="1588"/>
              </a:xfrm>
              <a:prstGeom prst="line">
                <a:avLst/>
              </a:prstGeom>
              <a:ln w="222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1584593" y="2643182"/>
                <a:ext cx="70463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FF00"/>
                    </a:solidFill>
                  </a:rPr>
                  <a:t>5 - 0</a:t>
                </a:r>
                <a:endParaRPr lang="en-US" sz="2800" dirty="0"/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6357950" y="450057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  260 m/s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1500166" y="4429132"/>
            <a:ext cx="1428760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6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ave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7224" y="4071942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the plane: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/>
      <p:bldP spid="21" grpId="0"/>
      <p:bldP spid="22" grpId="0"/>
      <p:bldP spid="31" grpId="0"/>
      <p:bldP spid="32" grpId="0"/>
      <p:bldP spid="3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Graphs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642910" y="1285860"/>
            <a:ext cx="6215106" cy="4584174"/>
            <a:chOff x="642910" y="1285860"/>
            <a:chExt cx="6215106" cy="4584174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-893007" y="3321843"/>
              <a:ext cx="407196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142976" y="5357826"/>
              <a:ext cx="571504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42910" y="1285860"/>
              <a:ext cx="214314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Position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29322" y="5500702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Time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214414" y="3500438"/>
            <a:ext cx="5929354" cy="1785950"/>
            <a:chOff x="1214414" y="3500438"/>
            <a:chExt cx="5929354" cy="1785950"/>
          </a:xfrm>
        </p:grpSpPr>
        <p:cxnSp>
          <p:nvCxnSpPr>
            <p:cNvPr id="13" name="Straight Connector 12"/>
            <p:cNvCxnSpPr/>
            <p:nvPr/>
          </p:nvCxnSpPr>
          <p:spPr>
            <a:xfrm flipV="1">
              <a:off x="1214414" y="3786190"/>
              <a:ext cx="5214974" cy="1500198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572264" y="3500438"/>
              <a:ext cx="5715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FF00"/>
                  </a:solidFill>
                </a:rPr>
                <a:t>A</a:t>
              </a:r>
              <a:endParaRPr lang="en-US" sz="3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214414" y="1285860"/>
            <a:ext cx="3545250" cy="4000528"/>
            <a:chOff x="1214414" y="1285860"/>
            <a:chExt cx="3545250" cy="4000528"/>
          </a:xfrm>
        </p:grpSpPr>
        <p:cxnSp>
          <p:nvCxnSpPr>
            <p:cNvPr id="15" name="Straight Connector 14"/>
            <p:cNvCxnSpPr/>
            <p:nvPr/>
          </p:nvCxnSpPr>
          <p:spPr>
            <a:xfrm rot="5400000" flipH="1" flipV="1">
              <a:off x="1000100" y="1857364"/>
              <a:ext cx="3643338" cy="321471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4429124" y="1285860"/>
              <a:ext cx="3305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B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-2428924" y="-214338"/>
            <a:ext cx="7760092" cy="5500726"/>
            <a:chOff x="-2428924" y="-214338"/>
            <a:chExt cx="7760092" cy="5500726"/>
          </a:xfrm>
        </p:grpSpPr>
        <p:sp>
          <p:nvSpPr>
            <p:cNvPr id="18" name="Arc 17"/>
            <p:cNvSpPr/>
            <p:nvPr/>
          </p:nvSpPr>
          <p:spPr>
            <a:xfrm flipV="1">
              <a:off x="-2428924" y="-214338"/>
              <a:ext cx="7358114" cy="5500726"/>
            </a:xfrm>
            <a:prstGeom prst="arc">
              <a:avLst>
                <a:gd name="adj1" fmla="val 16200000"/>
                <a:gd name="adj2" fmla="val 21496348"/>
              </a:avLst>
            </a:prstGeom>
            <a:ln w="254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00628" y="2357430"/>
              <a:ext cx="3305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chemeClr val="accent2"/>
                  </a:solidFill>
                </a:rPr>
                <a:t>C</a:t>
              </a:r>
              <a:endParaRPr lang="en-US" sz="28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929322" y="1142984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Does each of these lines show constant (uniform) velocity</a:t>
            </a:r>
            <a:r>
              <a:rPr lang="en-US" sz="1600" dirty="0" smtClean="0"/>
              <a:t>?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929322" y="4214818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the difference between A &amp; B?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Graphs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4" y="1000108"/>
          <a:ext cx="4729170" cy="4430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29256" y="1571612"/>
            <a:ext cx="37147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Since the slope equals velocity and the </a:t>
            </a:r>
            <a:r>
              <a:rPr lang="en-US" sz="2800" dirty="0" smtClean="0">
                <a:solidFill>
                  <a:srgbClr val="FF0000"/>
                </a:solidFill>
              </a:rPr>
              <a:t>slope</a:t>
            </a:r>
            <a:r>
              <a:rPr lang="en-US" sz="2800" dirty="0" smtClean="0"/>
              <a:t> is constant (straight line) the velocity of the plane must be constant too!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5357826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Important fact: 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Straight line </a:t>
            </a:r>
            <a:r>
              <a:rPr lang="en-US" sz="2400" dirty="0" smtClean="0"/>
              <a:t>Position </a:t>
            </a:r>
            <a:r>
              <a:rPr lang="en-US" sz="2400" dirty="0" err="1" smtClean="0"/>
              <a:t>vs</a:t>
            </a:r>
            <a:r>
              <a:rPr lang="en-US" sz="2400" dirty="0" smtClean="0"/>
              <a:t> Time graphs (</a:t>
            </a:r>
            <a:r>
              <a:rPr lang="en-US" sz="2400" dirty="0" smtClean="0">
                <a:solidFill>
                  <a:schemeClr val="accent2"/>
                </a:solidFill>
              </a:rPr>
              <a:t>constant slope</a:t>
            </a:r>
            <a:r>
              <a:rPr lang="en-US" sz="2400" dirty="0" smtClean="0"/>
              <a:t>) show </a:t>
            </a:r>
            <a:r>
              <a:rPr lang="en-US" sz="2400" dirty="0" smtClean="0">
                <a:solidFill>
                  <a:schemeClr val="accent2"/>
                </a:solidFill>
              </a:rPr>
              <a:t>constant velocity </a:t>
            </a:r>
            <a:r>
              <a:rPr lang="en-US" sz="2400" dirty="0" smtClean="0"/>
              <a:t>sometimes called “</a:t>
            </a:r>
            <a:r>
              <a:rPr lang="en-US" sz="2400" dirty="0" smtClean="0">
                <a:solidFill>
                  <a:schemeClr val="accent2"/>
                </a:solidFill>
              </a:rPr>
              <a:t>Uniform Motion</a:t>
            </a:r>
            <a:r>
              <a:rPr lang="en-US" sz="2400" dirty="0" smtClean="0"/>
              <a:t>”!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Graphs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714480" y="2143116"/>
            <a:ext cx="4429156" cy="2643206"/>
            <a:chOff x="1714480" y="2143116"/>
            <a:chExt cx="4429156" cy="2643206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1714480" y="2428868"/>
              <a:ext cx="4071966" cy="2357454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715008" y="214311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A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714480" y="1428736"/>
            <a:ext cx="3714776" cy="2286016"/>
            <a:chOff x="1714480" y="1428736"/>
            <a:chExt cx="3714776" cy="2286016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1714480" y="1785926"/>
              <a:ext cx="3357586" cy="192882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000628" y="142873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714480" y="3500438"/>
            <a:ext cx="4929222" cy="785818"/>
            <a:chOff x="1714480" y="3500438"/>
            <a:chExt cx="4929222" cy="785818"/>
          </a:xfrm>
        </p:grpSpPr>
        <p:cxnSp>
          <p:nvCxnSpPr>
            <p:cNvPr id="18" name="Straight Connector 17"/>
            <p:cNvCxnSpPr/>
            <p:nvPr/>
          </p:nvCxnSpPr>
          <p:spPr>
            <a:xfrm flipV="1">
              <a:off x="1714480" y="3500438"/>
              <a:ext cx="4643470" cy="785818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215074" y="364331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B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714480" y="1357298"/>
            <a:ext cx="2071702" cy="5000660"/>
            <a:chOff x="1714480" y="1357298"/>
            <a:chExt cx="2071702" cy="5000660"/>
          </a:xfrm>
        </p:grpSpPr>
        <p:cxnSp>
          <p:nvCxnSpPr>
            <p:cNvPr id="21" name="Straight Connector 20"/>
            <p:cNvCxnSpPr/>
            <p:nvPr/>
          </p:nvCxnSpPr>
          <p:spPr>
            <a:xfrm rot="5400000" flipH="1" flipV="1">
              <a:off x="285720" y="2857496"/>
              <a:ext cx="4929222" cy="2071702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286116" y="135729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2"/>
                  </a:solidFill>
                </a:rPr>
                <a:t>D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714480" y="2928934"/>
            <a:ext cx="5214974" cy="369332"/>
            <a:chOff x="1714480" y="2928934"/>
            <a:chExt cx="5214974" cy="369332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1714480" y="3143248"/>
              <a:ext cx="478634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500826" y="292893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71472" y="714356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kind of motion does each of the lines represent?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571472" y="1643050"/>
            <a:ext cx="5929354" cy="4714908"/>
            <a:chOff x="571472" y="1643050"/>
            <a:chExt cx="5929354" cy="4714908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-642180" y="3999710"/>
              <a:ext cx="4714908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000100" y="4786322"/>
              <a:ext cx="5500726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71472" y="1785926"/>
              <a:ext cx="10001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Position (m)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00694" y="4857760"/>
              <a:ext cx="10001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Time (s)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00100" y="457200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71604" y="485776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374</TotalTime>
  <Words>825</Words>
  <Application>Microsoft Macintosh PowerPoint</Application>
  <PresentationFormat>On-screen Show (4:3)</PresentationFormat>
  <Paragraphs>208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Metro</vt:lpstr>
      <vt:lpstr>Position vs. Time Graphs</vt:lpstr>
      <vt:lpstr>Position vs Time Graphs</vt:lpstr>
      <vt:lpstr>Position vs Time Graphs</vt:lpstr>
      <vt:lpstr>Position vs Time Graphs</vt:lpstr>
      <vt:lpstr>Position vs Time Graphs</vt:lpstr>
      <vt:lpstr>Position vs Time Graphs</vt:lpstr>
      <vt:lpstr>Position vs Time Graphs</vt:lpstr>
      <vt:lpstr>Position vs Time Graphs</vt:lpstr>
      <vt:lpstr>Position vs Time Graphs</vt:lpstr>
      <vt:lpstr>Positive and Negative Velocities</vt:lpstr>
      <vt:lpstr>Position vs Time Graphs</vt:lpstr>
      <vt:lpstr>Position vs Time Graphs</vt:lpstr>
      <vt:lpstr>Position vs Time Graphs</vt:lpstr>
      <vt:lpstr>Position vs Time Graphs</vt:lpstr>
      <vt:lpstr>Position vs Time Graphs</vt:lpstr>
      <vt:lpstr>Position vs Times Graphs</vt:lpstr>
      <vt:lpstr>Position vs Time Graphs</vt:lpstr>
      <vt:lpstr>Position vs Time Graphs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 Time Graphs</dc:title>
  <dc:creator>GSS Science</dc:creator>
  <cp:lastModifiedBy>Stephen A. Caddy</cp:lastModifiedBy>
  <cp:revision>69</cp:revision>
  <dcterms:created xsi:type="dcterms:W3CDTF">2008-09-19T20:29:14Z</dcterms:created>
  <dcterms:modified xsi:type="dcterms:W3CDTF">2012-09-18T14:39:45Z</dcterms:modified>
</cp:coreProperties>
</file>